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60" r:id="rId2"/>
    <p:sldId id="636" r:id="rId3"/>
    <p:sldId id="637" r:id="rId4"/>
    <p:sldId id="638" r:id="rId5"/>
    <p:sldId id="263" r:id="rId6"/>
    <p:sldId id="272" r:id="rId7"/>
    <p:sldId id="630" r:id="rId8"/>
    <p:sldId id="642" r:id="rId9"/>
    <p:sldId id="643" r:id="rId10"/>
    <p:sldId id="644" r:id="rId11"/>
    <p:sldId id="645" r:id="rId12"/>
    <p:sldId id="646" r:id="rId13"/>
    <p:sldId id="647" r:id="rId14"/>
    <p:sldId id="640" r:id="rId15"/>
    <p:sldId id="641" r:id="rId16"/>
    <p:sldId id="639" r:id="rId17"/>
    <p:sldId id="648" r:id="rId18"/>
    <p:sldId id="650" r:id="rId19"/>
    <p:sldId id="649" r:id="rId20"/>
    <p:sldId id="651" r:id="rId21"/>
    <p:sldId id="652" r:id="rId22"/>
    <p:sldId id="653" r:id="rId23"/>
    <p:sldId id="654" r:id="rId24"/>
    <p:sldId id="655" r:id="rId25"/>
    <p:sldId id="664" r:id="rId26"/>
    <p:sldId id="656" r:id="rId27"/>
    <p:sldId id="657" r:id="rId28"/>
    <p:sldId id="658" r:id="rId29"/>
    <p:sldId id="659" r:id="rId30"/>
    <p:sldId id="660" r:id="rId31"/>
    <p:sldId id="661" r:id="rId32"/>
    <p:sldId id="662" r:id="rId33"/>
    <p:sldId id="663" r:id="rId34"/>
    <p:sldId id="632" r:id="rId3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50" autoAdjust="0"/>
    <p:restoredTop sz="94660"/>
  </p:normalViewPr>
  <p:slideViewPr>
    <p:cSldViewPr snapToGrid="0">
      <p:cViewPr>
        <p:scale>
          <a:sx n="40" d="100"/>
          <a:sy n="40" d="100"/>
        </p:scale>
        <p:origin x="-1962" y="-9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983FC-070D-42F5-8F9E-E87B7EE989C3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4D52E-E828-4506-A098-FE5C2517EF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07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65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6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5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63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96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68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007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93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18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2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7879-2C69-48A3-AD55-3394DC4713EF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59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3935615"/>
            <a:ext cx="596716" cy="649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996" y="3954430"/>
            <a:ext cx="5407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Templo Batista Bíblico</a:t>
            </a:r>
            <a:endParaRPr lang="pt-BR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83329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CLESIOLÓGICOS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R</a:t>
            </a:r>
            <a:r>
              <a:rPr lang="pt-BR" sz="3500" dirty="0" smtClean="0">
                <a:latin typeface="Arial Rounded MT Bold" panose="020F0704030504030204" pitchFamily="34" charset="0"/>
              </a:rPr>
              <a:t>evisão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77850" y="2181754"/>
            <a:ext cx="7524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1-Fundamentos Históricos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26169" y="1990765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826169" y="560947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1988651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10478" y="5592327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1379770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u="sng" dirty="0" err="1" smtClean="0">
                <a:solidFill>
                  <a:schemeClr val="bg2">
                    <a:lumMod val="25000"/>
                  </a:schemeClr>
                </a:solidFill>
              </a:rPr>
              <a:t>Bibliologia</a:t>
            </a:r>
            <a:r>
              <a:rPr lang="pt-BR" sz="4000" b="1" u="sng" dirty="0" smtClean="0">
                <a:solidFill>
                  <a:schemeClr val="bg2">
                    <a:lumMod val="25000"/>
                  </a:schemeClr>
                </a:solidFill>
              </a:rPr>
              <a:t>:</a:t>
            </a:r>
            <a:endParaRPr lang="pt-BR" sz="4000" b="1" u="sng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4" name="TextBox 9"/>
          <p:cNvSpPr txBox="1"/>
          <p:nvPr/>
        </p:nvSpPr>
        <p:spPr>
          <a:xfrm>
            <a:off x="1085872" y="2767288"/>
            <a:ext cx="7524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2-Autoridade das Escrituras 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5" name="TextBox 9"/>
          <p:cNvSpPr txBox="1"/>
          <p:nvPr/>
        </p:nvSpPr>
        <p:spPr>
          <a:xfrm>
            <a:off x="1085872" y="3368863"/>
            <a:ext cx="7524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3-Inerrância e Infalibilidade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6" name="TextBox 9"/>
          <p:cNvSpPr txBox="1"/>
          <p:nvPr/>
        </p:nvSpPr>
        <p:spPr>
          <a:xfrm>
            <a:off x="1093894" y="3954397"/>
            <a:ext cx="7524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4-Inspiração das Escrituras 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7" name="TextBox 9"/>
          <p:cNvSpPr txBox="1"/>
          <p:nvPr/>
        </p:nvSpPr>
        <p:spPr>
          <a:xfrm>
            <a:off x="1077853" y="4563994"/>
            <a:ext cx="7524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5-Suficiência das Escrituras 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8" name="TextBox 9"/>
          <p:cNvSpPr txBox="1"/>
          <p:nvPr/>
        </p:nvSpPr>
        <p:spPr>
          <a:xfrm>
            <a:off x="1093894" y="5212610"/>
            <a:ext cx="7524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6-Princípios de Interpretação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485796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R</a:t>
            </a:r>
            <a:r>
              <a:rPr lang="pt-BR" sz="3500" dirty="0" smtClean="0">
                <a:latin typeface="Arial Rounded MT Bold" panose="020F0704030504030204" pitchFamily="34" charset="0"/>
              </a:rPr>
              <a:t>evisão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3189" y="2095783"/>
            <a:ext cx="7524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7-O que é igreja?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34735" y="1654659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370337" y="5335689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140773" y="1875221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151825" y="555625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1065438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u="sng" dirty="0" smtClean="0">
                <a:solidFill>
                  <a:schemeClr val="bg2">
                    <a:lumMod val="25000"/>
                  </a:schemeClr>
                </a:solidFill>
              </a:rPr>
              <a:t>Eclesiologia:</a:t>
            </a:r>
            <a:endParaRPr lang="pt-BR" sz="4000" b="1" u="sng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4" name="TextBox 9"/>
          <p:cNvSpPr txBox="1"/>
          <p:nvPr/>
        </p:nvSpPr>
        <p:spPr>
          <a:xfrm>
            <a:off x="353189" y="2549833"/>
            <a:ext cx="7524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8-Missão da Igreja 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5" name="TextBox 9"/>
          <p:cNvSpPr txBox="1"/>
          <p:nvPr/>
        </p:nvSpPr>
        <p:spPr>
          <a:xfrm>
            <a:off x="353189" y="3003883"/>
            <a:ext cx="7524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9-Ministério Pastoral</a:t>
            </a:r>
          </a:p>
        </p:txBody>
      </p:sp>
      <p:sp>
        <p:nvSpPr>
          <p:cNvPr id="26" name="TextBox 9"/>
          <p:cNvSpPr txBox="1"/>
          <p:nvPr/>
        </p:nvSpPr>
        <p:spPr>
          <a:xfrm>
            <a:off x="353189" y="3457933"/>
            <a:ext cx="7524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10-Filosofia Ministerial 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7" name="TextBox 9"/>
          <p:cNvSpPr txBox="1"/>
          <p:nvPr/>
        </p:nvSpPr>
        <p:spPr>
          <a:xfrm>
            <a:off x="353189" y="3911983"/>
            <a:ext cx="7524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11-Membresia e Disciplina 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8" name="TextBox 9"/>
          <p:cNvSpPr txBox="1"/>
          <p:nvPr/>
        </p:nvSpPr>
        <p:spPr>
          <a:xfrm>
            <a:off x="353189" y="4366033"/>
            <a:ext cx="8317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12 – MINISTÉRIOS: Missões e Evangelismo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9" name="TextBox 9"/>
          <p:cNvSpPr txBox="1"/>
          <p:nvPr/>
        </p:nvSpPr>
        <p:spPr>
          <a:xfrm>
            <a:off x="340186" y="4820083"/>
            <a:ext cx="831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13- MINISTÉRIOS</a:t>
            </a: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: </a:t>
            </a:r>
            <a:r>
              <a:rPr lang="pt-BR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Discipulado e Aconselhamento</a:t>
            </a: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endParaRPr lang="pt-B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7950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R</a:t>
            </a:r>
            <a:r>
              <a:rPr lang="pt-BR" sz="3500" dirty="0" smtClean="0">
                <a:latin typeface="Arial Rounded MT Bold" panose="020F0704030504030204" pitchFamily="34" charset="0"/>
              </a:rPr>
              <a:t>evisão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3189" y="2095783"/>
            <a:ext cx="7524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14-Sacramentos - Definições 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34735" y="1654659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370337" y="5335689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140773" y="1875221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151825" y="555625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1065438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u="sng" dirty="0" smtClean="0">
                <a:solidFill>
                  <a:schemeClr val="bg2">
                    <a:lumMod val="25000"/>
                  </a:schemeClr>
                </a:solidFill>
              </a:rPr>
              <a:t>Eclesiologia II:</a:t>
            </a:r>
            <a:endParaRPr lang="pt-BR" sz="4000" b="1" u="sng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4" name="TextBox 9"/>
          <p:cNvSpPr txBox="1"/>
          <p:nvPr/>
        </p:nvSpPr>
        <p:spPr>
          <a:xfrm>
            <a:off x="353189" y="2549833"/>
            <a:ext cx="7524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15</a:t>
            </a:r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-Sacramentos - Importância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5" name="TextBox 9"/>
          <p:cNvSpPr txBox="1"/>
          <p:nvPr/>
        </p:nvSpPr>
        <p:spPr>
          <a:xfrm>
            <a:off x="353189" y="3003883"/>
            <a:ext cx="7524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16</a:t>
            </a:r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-Casamento</a:t>
            </a:r>
            <a:endParaRPr lang="pt-BR" sz="32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6" name="TextBox 9"/>
          <p:cNvSpPr txBox="1"/>
          <p:nvPr/>
        </p:nvSpPr>
        <p:spPr>
          <a:xfrm>
            <a:off x="353189" y="3457933"/>
            <a:ext cx="7524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17-Divórcio e </a:t>
            </a:r>
            <a:r>
              <a:rPr lang="pt-BR" sz="32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Recasamento</a:t>
            </a:r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72445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0" y="3050141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Namoro e Noivado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5163" y="2447962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575163" y="416569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1836967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u="sng" dirty="0" smtClean="0">
                <a:solidFill>
                  <a:schemeClr val="bg2">
                    <a:lumMod val="25000"/>
                  </a:schemeClr>
                </a:solidFill>
              </a:rPr>
              <a:t>Eclesiologia II:</a:t>
            </a:r>
            <a:endParaRPr lang="pt-BR" sz="4000" u="sng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919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pic>
        <p:nvPicPr>
          <p:cNvPr id="10" name="Picture 4" descr="http://1.bp.blogspot.com/-SJn0PrXava8/TvFPS5PPA0I/AAAAAAAABwk/Cz-WCpnCm-0/s320/Tipo+Namor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496" y="1309350"/>
            <a:ext cx="6503009" cy="487725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ângulo 10"/>
          <p:cNvSpPr/>
          <p:nvPr/>
        </p:nvSpPr>
        <p:spPr>
          <a:xfrm>
            <a:off x="1320496" y="4817389"/>
            <a:ext cx="1841668" cy="141972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964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>
                <a:latin typeface="Arial Rounded MT Bold" panose="020F0704030504030204" pitchFamily="34" charset="0"/>
              </a:rPr>
              <a:t>O que </a:t>
            </a:r>
            <a:r>
              <a:rPr lang="pt-BR" sz="2800" dirty="0" smtClean="0">
                <a:latin typeface="Arial Rounded MT Bold" panose="020F0704030504030204" pitchFamily="34" charset="0"/>
              </a:rPr>
              <a:t>é namoro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pic>
        <p:nvPicPr>
          <p:cNvPr id="9" name="Imagem 8" descr="http://www.parcerto.com.br/imagens/jpg/estou-sem-namorado-o-que-fac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130878"/>
            <a:ext cx="2652061" cy="297394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tângulo 11"/>
          <p:cNvSpPr/>
          <p:nvPr/>
        </p:nvSpPr>
        <p:spPr>
          <a:xfrm>
            <a:off x="2807636" y="1069948"/>
            <a:ext cx="6323901" cy="5693866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dirty="0" smtClean="0"/>
              <a:t>        </a:t>
            </a:r>
            <a:r>
              <a:rPr lang="pt-BR" sz="2600" dirty="0" smtClean="0"/>
              <a:t>É </a:t>
            </a:r>
            <a:r>
              <a:rPr lang="pt-BR" sz="2600" dirty="0"/>
              <a:t>uma instituição de relacionamento interpessoal não moderna, que tem como função a concretização do </a:t>
            </a:r>
            <a:r>
              <a:rPr lang="pt-BR" sz="2600" dirty="0" smtClean="0"/>
              <a:t> sentimental /ou </a:t>
            </a:r>
            <a:r>
              <a:rPr lang="pt-BR" sz="2600" dirty="0"/>
              <a:t>ato sexual entre duas pessoas em  troca de conhecimentos e uma vivência com um grau de comprometimento inferior  à do matrimônio.</a:t>
            </a:r>
          </a:p>
          <a:p>
            <a:r>
              <a:rPr lang="pt-BR" sz="2600" dirty="0"/>
              <a:t>       A grande maioria utiliza o namoro como pré-condição para o  estabelecimento de um noivado ou </a:t>
            </a:r>
            <a:r>
              <a:rPr lang="pt-BR" sz="2600" dirty="0" smtClean="0"/>
              <a:t> casamento</a:t>
            </a:r>
            <a:r>
              <a:rPr lang="pt-BR" sz="2600" dirty="0"/>
              <a:t>, definido este último ato antropologicamente como o vínculo estabelecido entre duas </a:t>
            </a:r>
            <a:r>
              <a:rPr lang="pt-BR" sz="2600" dirty="0" smtClean="0"/>
              <a:t> pessoas </a:t>
            </a:r>
            <a:r>
              <a:rPr lang="pt-BR" sz="2600" dirty="0"/>
              <a:t>mediante o reconhecimento governamental, religioso e social. </a:t>
            </a:r>
            <a:endParaRPr lang="pt-BR" sz="2600" b="1" dirty="0"/>
          </a:p>
        </p:txBody>
      </p:sp>
      <p:sp>
        <p:nvSpPr>
          <p:cNvPr id="21" name="Rectangle 2"/>
          <p:cNvSpPr/>
          <p:nvPr/>
        </p:nvSpPr>
        <p:spPr>
          <a:xfrm>
            <a:off x="460375" y="1306269"/>
            <a:ext cx="2172390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</a:t>
            </a:r>
            <a:r>
              <a:rPr lang="pt-BR" sz="2800" b="1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Sociedade</a:t>
            </a:r>
            <a:endParaRPr lang="pt-B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7419209" y="6271371"/>
            <a:ext cx="171232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2600" b="1" dirty="0">
                <a:solidFill>
                  <a:prstClr val="black"/>
                </a:solidFill>
              </a:rPr>
              <a:t>(</a:t>
            </a:r>
            <a:r>
              <a:rPr lang="pt-BR" sz="2600" b="1" dirty="0" err="1">
                <a:solidFill>
                  <a:prstClr val="black"/>
                </a:solidFill>
              </a:rPr>
              <a:t>Wikpédia</a:t>
            </a:r>
            <a:r>
              <a:rPr lang="pt-BR" sz="2600" b="1" dirty="0">
                <a:solidFill>
                  <a:prstClr val="black"/>
                </a:solidFill>
              </a:rPr>
              <a:t>)</a:t>
            </a:r>
            <a:endParaRPr lang="pt-BR" sz="2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266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 animBg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>
                <a:latin typeface="Arial Rounded MT Bold" panose="020F0704030504030204" pitchFamily="34" charset="0"/>
              </a:rPr>
              <a:t>O que </a:t>
            </a:r>
            <a:r>
              <a:rPr lang="pt-BR" sz="2800" dirty="0" smtClean="0">
                <a:latin typeface="Arial Rounded MT Bold" panose="020F0704030504030204" pitchFamily="34" charset="0"/>
              </a:rPr>
              <a:t>é namoro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pic>
        <p:nvPicPr>
          <p:cNvPr id="9" name="Imagem 8" descr="http://www.parcerto.com.br/imagens/jpg/estou-sem-namorado-o-que-fac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130878"/>
            <a:ext cx="2652061" cy="297394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tângulo 11"/>
          <p:cNvSpPr/>
          <p:nvPr/>
        </p:nvSpPr>
        <p:spPr>
          <a:xfrm>
            <a:off x="2807636" y="1069948"/>
            <a:ext cx="6323901" cy="5917004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800" dirty="0" smtClean="0"/>
              <a:t>   A </a:t>
            </a:r>
            <a:r>
              <a:rPr lang="pt-BR" sz="2800" dirty="0"/>
              <a:t>Bíblia não trata diretamente sobre o assunto. Não há no texto bíblico um termo equivalente ao período de conhecimento mútuo no qual os envolvidos decidem se irão casar ou não. Portanto, trata-se de um fenômeno cultural que precisa de limites para orientar a discussão. </a:t>
            </a:r>
          </a:p>
          <a:p>
            <a:r>
              <a:rPr lang="pt-BR" sz="2800" dirty="0"/>
              <a:t>A partir disso, </a:t>
            </a:r>
            <a:r>
              <a:rPr lang="pt-BR" sz="2800" b="1" i="1" dirty="0"/>
              <a:t>“namoro” é o período de relacionamento que envolve duas pessoas do sexo oposto com o objetivo de se prepararem para o casamento. </a:t>
            </a:r>
            <a:endParaRPr lang="pt-BR" sz="2800" b="1" i="1" dirty="0" smtClean="0"/>
          </a:p>
          <a:p>
            <a:endParaRPr lang="pt-BR" sz="1050" dirty="0"/>
          </a:p>
          <a:p>
            <a:pPr algn="r"/>
            <a:r>
              <a:rPr lang="pt-BR" sz="1600" dirty="0" smtClean="0"/>
              <a:t>(</a:t>
            </a:r>
            <a:r>
              <a:rPr lang="pt-BR" sz="1600" dirty="0"/>
              <a:t>O NAMORO E O NOIVADO QUE DEUS SEMPRE QUIS. </a:t>
            </a:r>
            <a:r>
              <a:rPr lang="pt-BR" sz="1600" dirty="0" smtClean="0"/>
              <a:t>                          Mendes </a:t>
            </a:r>
            <a:r>
              <a:rPr lang="pt-BR" sz="1600" dirty="0"/>
              <a:t>e </a:t>
            </a:r>
            <a:r>
              <a:rPr lang="pt-BR" sz="1600" dirty="0" err="1"/>
              <a:t>Merkh</a:t>
            </a:r>
            <a:r>
              <a:rPr lang="pt-BR" sz="1600" dirty="0"/>
              <a:t>, p.18, 2013)</a:t>
            </a:r>
          </a:p>
        </p:txBody>
      </p:sp>
      <p:sp>
        <p:nvSpPr>
          <p:cNvPr id="21" name="Rectangle 2"/>
          <p:cNvSpPr/>
          <p:nvPr/>
        </p:nvSpPr>
        <p:spPr>
          <a:xfrm>
            <a:off x="322520" y="1306269"/>
            <a:ext cx="2448106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</a:t>
            </a: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t-BR" sz="2800" b="1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Meio cris</a:t>
            </a:r>
            <a:r>
              <a:rPr lang="pt-BR" sz="2800" b="1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tão</a:t>
            </a:r>
            <a:endParaRPr lang="pt-B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057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 animBg="1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>
                <a:latin typeface="Arial Rounded MT Bold" panose="020F0704030504030204" pitchFamily="34" charset="0"/>
              </a:rPr>
              <a:t>O que </a:t>
            </a:r>
            <a:r>
              <a:rPr lang="pt-BR" sz="2800" dirty="0" smtClean="0">
                <a:latin typeface="Arial Rounded MT Bold" panose="020F0704030504030204" pitchFamily="34" charset="0"/>
              </a:rPr>
              <a:t>é namoro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pic>
        <p:nvPicPr>
          <p:cNvPr id="9" name="Imagem 8" descr="http://www.parcerto.com.br/imagens/jpg/estou-sem-namorado-o-que-fac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130878"/>
            <a:ext cx="2652061" cy="297394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"/>
          <p:cNvSpPr/>
          <p:nvPr/>
        </p:nvSpPr>
        <p:spPr>
          <a:xfrm>
            <a:off x="121089" y="1306269"/>
            <a:ext cx="2850973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</a:t>
            </a: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t-BR" sz="2800" b="1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Breve Histórico</a:t>
            </a:r>
            <a:endParaRPr lang="pt-B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o explicativo em seta para baixo 2"/>
          <p:cNvSpPr/>
          <p:nvPr/>
        </p:nvSpPr>
        <p:spPr>
          <a:xfrm>
            <a:off x="3190778" y="1943892"/>
            <a:ext cx="5546128" cy="1227221"/>
          </a:xfrm>
          <a:prstGeom prst="downArrowCallout">
            <a:avLst/>
          </a:prstGeom>
          <a:solidFill>
            <a:srgbClr val="00206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ANTES DE 1900</a:t>
            </a:r>
            <a:endParaRPr lang="pt-BR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190778" y="3420613"/>
            <a:ext cx="55461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latin typeface="Bell MT" panose="02020503060305020303" pitchFamily="18" charset="0"/>
              </a:rPr>
              <a:t>Prática, como é vista hoje, era desconhecida</a:t>
            </a:r>
            <a:endParaRPr lang="pt-BR" sz="3600" b="1" dirty="0">
              <a:latin typeface="Bell MT" panose="02020503060305020303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-50016" y="6488668"/>
            <a:ext cx="9194016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pt-BR" i="1" dirty="0" err="1">
                <a:solidFill>
                  <a:schemeClr val="bg1"/>
                </a:solidFill>
              </a:rPr>
              <a:t>Dating</a:t>
            </a:r>
            <a:r>
              <a:rPr lang="pt-BR" i="1" dirty="0">
                <a:solidFill>
                  <a:schemeClr val="bg1"/>
                </a:solidFill>
              </a:rPr>
              <a:t>, </a:t>
            </a:r>
            <a:r>
              <a:rPr lang="pt-BR" i="1" dirty="0" err="1">
                <a:solidFill>
                  <a:schemeClr val="bg1"/>
                </a:solidFill>
              </a:rPr>
              <a:t>relating</a:t>
            </a:r>
            <a:r>
              <a:rPr lang="pt-BR" i="1" dirty="0">
                <a:solidFill>
                  <a:schemeClr val="bg1"/>
                </a:solidFill>
              </a:rPr>
              <a:t> </a:t>
            </a:r>
            <a:r>
              <a:rPr lang="pt-BR" i="1" dirty="0" err="1">
                <a:solidFill>
                  <a:schemeClr val="bg1"/>
                </a:solidFill>
              </a:rPr>
              <a:t>and</a:t>
            </a:r>
            <a:r>
              <a:rPr lang="pt-BR" i="1" dirty="0">
                <a:solidFill>
                  <a:schemeClr val="bg1"/>
                </a:solidFill>
              </a:rPr>
              <a:t> </a:t>
            </a:r>
            <a:r>
              <a:rPr lang="pt-BR" i="1" dirty="0" err="1">
                <a:solidFill>
                  <a:schemeClr val="bg1"/>
                </a:solidFill>
              </a:rPr>
              <a:t>fornicating</a:t>
            </a:r>
            <a:r>
              <a:rPr lang="pt-BR" dirty="0">
                <a:solidFill>
                  <a:schemeClr val="bg1"/>
                </a:solidFill>
              </a:rPr>
              <a:t>, 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smtClean="0">
                <a:solidFill>
                  <a:schemeClr val="bg1"/>
                </a:solidFill>
              </a:rPr>
              <a:t>Pr. </a:t>
            </a:r>
            <a:r>
              <a:rPr lang="pt-BR" dirty="0">
                <a:solidFill>
                  <a:schemeClr val="bg1"/>
                </a:solidFill>
              </a:rPr>
              <a:t>Mark </a:t>
            </a:r>
            <a:r>
              <a:rPr lang="pt-BR" dirty="0" err="1" smtClean="0">
                <a:solidFill>
                  <a:schemeClr val="bg1"/>
                </a:solidFill>
              </a:rPr>
              <a:t>Driscoll</a:t>
            </a:r>
            <a:r>
              <a:rPr lang="pt-BR" dirty="0" smtClean="0">
                <a:solidFill>
                  <a:schemeClr val="bg1"/>
                </a:solidFill>
              </a:rPr>
              <a:t>, citado por Mendes e </a:t>
            </a:r>
            <a:r>
              <a:rPr lang="pt-BR" dirty="0" err="1" smtClean="0">
                <a:solidFill>
                  <a:schemeClr val="bg1"/>
                </a:solidFill>
              </a:rPr>
              <a:t>Merkh</a:t>
            </a:r>
            <a:r>
              <a:rPr lang="pt-BR" dirty="0" smtClean="0">
                <a:solidFill>
                  <a:schemeClr val="bg1"/>
                </a:solidFill>
              </a:rPr>
              <a:t>, 2013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388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>
                <a:latin typeface="Arial Rounded MT Bold" panose="020F0704030504030204" pitchFamily="34" charset="0"/>
              </a:rPr>
              <a:t>O que </a:t>
            </a:r>
            <a:r>
              <a:rPr lang="pt-BR" sz="2800" dirty="0" smtClean="0">
                <a:latin typeface="Arial Rounded MT Bold" panose="020F0704030504030204" pitchFamily="34" charset="0"/>
              </a:rPr>
              <a:t>é namoro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pic>
        <p:nvPicPr>
          <p:cNvPr id="9" name="Imagem 8" descr="http://www.parcerto.com.br/imagens/jpg/estou-sem-namorado-o-que-fac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130878"/>
            <a:ext cx="2652061" cy="297394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"/>
          <p:cNvSpPr/>
          <p:nvPr/>
        </p:nvSpPr>
        <p:spPr>
          <a:xfrm>
            <a:off x="121089" y="1306269"/>
            <a:ext cx="2850973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</a:t>
            </a: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t-BR" sz="2800" b="1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Breve Histórico</a:t>
            </a:r>
            <a:endParaRPr lang="pt-B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o explicativo em seta para baixo 2"/>
          <p:cNvSpPr/>
          <p:nvPr/>
        </p:nvSpPr>
        <p:spPr>
          <a:xfrm>
            <a:off x="3190778" y="1943892"/>
            <a:ext cx="5546128" cy="1227221"/>
          </a:xfrm>
          <a:prstGeom prst="downArrowCallout">
            <a:avLst/>
          </a:prstGeom>
          <a:solidFill>
            <a:srgbClr val="00206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Anos 30</a:t>
            </a:r>
            <a:endParaRPr lang="pt-BR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190778" y="3420613"/>
            <a:ext cx="554612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latin typeface="Bell MT" panose="02020503060305020303" pitchFamily="18" charset="0"/>
              </a:rPr>
              <a:t>Com o advento do automóvel, os jovens ganharam uma liberdade e mobilidade que não tinham antes.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-50016" y="6488668"/>
            <a:ext cx="9194016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pt-BR" i="1" dirty="0" err="1">
                <a:solidFill>
                  <a:schemeClr val="bg1"/>
                </a:solidFill>
              </a:rPr>
              <a:t>Dating</a:t>
            </a:r>
            <a:r>
              <a:rPr lang="pt-BR" i="1" dirty="0">
                <a:solidFill>
                  <a:schemeClr val="bg1"/>
                </a:solidFill>
              </a:rPr>
              <a:t>, </a:t>
            </a:r>
            <a:r>
              <a:rPr lang="pt-BR" i="1" dirty="0" err="1">
                <a:solidFill>
                  <a:schemeClr val="bg1"/>
                </a:solidFill>
              </a:rPr>
              <a:t>relating</a:t>
            </a:r>
            <a:r>
              <a:rPr lang="pt-BR" i="1" dirty="0">
                <a:solidFill>
                  <a:schemeClr val="bg1"/>
                </a:solidFill>
              </a:rPr>
              <a:t> </a:t>
            </a:r>
            <a:r>
              <a:rPr lang="pt-BR" i="1" dirty="0" err="1">
                <a:solidFill>
                  <a:schemeClr val="bg1"/>
                </a:solidFill>
              </a:rPr>
              <a:t>and</a:t>
            </a:r>
            <a:r>
              <a:rPr lang="pt-BR" i="1" dirty="0">
                <a:solidFill>
                  <a:schemeClr val="bg1"/>
                </a:solidFill>
              </a:rPr>
              <a:t> </a:t>
            </a:r>
            <a:r>
              <a:rPr lang="pt-BR" i="1" dirty="0" err="1">
                <a:solidFill>
                  <a:schemeClr val="bg1"/>
                </a:solidFill>
              </a:rPr>
              <a:t>fornicating</a:t>
            </a:r>
            <a:r>
              <a:rPr lang="pt-BR" dirty="0">
                <a:solidFill>
                  <a:schemeClr val="bg1"/>
                </a:solidFill>
              </a:rPr>
              <a:t>, 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smtClean="0">
                <a:solidFill>
                  <a:schemeClr val="bg1"/>
                </a:solidFill>
              </a:rPr>
              <a:t>Pr. </a:t>
            </a:r>
            <a:r>
              <a:rPr lang="pt-BR" dirty="0">
                <a:solidFill>
                  <a:schemeClr val="bg1"/>
                </a:solidFill>
              </a:rPr>
              <a:t>Mark </a:t>
            </a:r>
            <a:r>
              <a:rPr lang="pt-BR" dirty="0" err="1" smtClean="0">
                <a:solidFill>
                  <a:schemeClr val="bg1"/>
                </a:solidFill>
              </a:rPr>
              <a:t>Driscoll</a:t>
            </a:r>
            <a:r>
              <a:rPr lang="pt-BR" dirty="0" smtClean="0">
                <a:solidFill>
                  <a:schemeClr val="bg1"/>
                </a:solidFill>
              </a:rPr>
              <a:t>, citado por Mendes e </a:t>
            </a:r>
            <a:r>
              <a:rPr lang="pt-BR" dirty="0" err="1" smtClean="0">
                <a:solidFill>
                  <a:schemeClr val="bg1"/>
                </a:solidFill>
              </a:rPr>
              <a:t>Merkh</a:t>
            </a:r>
            <a:r>
              <a:rPr lang="pt-BR" dirty="0" smtClean="0">
                <a:solidFill>
                  <a:schemeClr val="bg1"/>
                </a:solidFill>
              </a:rPr>
              <a:t>, 2013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858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>
                <a:latin typeface="Arial Rounded MT Bold" panose="020F0704030504030204" pitchFamily="34" charset="0"/>
              </a:rPr>
              <a:t>O que </a:t>
            </a:r>
            <a:r>
              <a:rPr lang="pt-BR" sz="2800" dirty="0" smtClean="0">
                <a:latin typeface="Arial Rounded MT Bold" panose="020F0704030504030204" pitchFamily="34" charset="0"/>
              </a:rPr>
              <a:t>é namoro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pic>
        <p:nvPicPr>
          <p:cNvPr id="9" name="Imagem 8" descr="http://www.parcerto.com.br/imagens/jpg/estou-sem-namorado-o-que-fac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130878"/>
            <a:ext cx="2652061" cy="297394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"/>
          <p:cNvSpPr/>
          <p:nvPr/>
        </p:nvSpPr>
        <p:spPr>
          <a:xfrm>
            <a:off x="121089" y="1306269"/>
            <a:ext cx="2850973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</a:t>
            </a: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t-BR" sz="2800" b="1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Breve Histórico</a:t>
            </a:r>
            <a:endParaRPr lang="pt-B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o explicativo em seta para baixo 2"/>
          <p:cNvSpPr/>
          <p:nvPr/>
        </p:nvSpPr>
        <p:spPr>
          <a:xfrm>
            <a:off x="3190778" y="1943892"/>
            <a:ext cx="5546128" cy="1227221"/>
          </a:xfrm>
          <a:prstGeom prst="downArrowCallout">
            <a:avLst/>
          </a:prstGeom>
          <a:solidFill>
            <a:srgbClr val="00206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Décadas 40 e 50</a:t>
            </a:r>
            <a:endParaRPr lang="pt-BR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190778" y="3420613"/>
            <a:ext cx="55461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latin typeface="Bell MT" panose="02020503060305020303" pitchFamily="18" charset="0"/>
              </a:rPr>
              <a:t>O homem </a:t>
            </a:r>
            <a:r>
              <a:rPr lang="pt-BR" sz="3600" b="1" dirty="0" smtClean="0">
                <a:latin typeface="Bell MT" panose="02020503060305020303" pitchFamily="18" charset="0"/>
              </a:rPr>
              <a:t>passou a marcar </a:t>
            </a:r>
            <a:r>
              <a:rPr lang="pt-BR" sz="3600" b="1" dirty="0">
                <a:latin typeface="Bell MT" panose="02020503060305020303" pitchFamily="18" charset="0"/>
              </a:rPr>
              <a:t>encontro com a mulher que gostava.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-50016" y="6488668"/>
            <a:ext cx="9194016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pt-BR" i="1" dirty="0" err="1">
                <a:solidFill>
                  <a:schemeClr val="bg1"/>
                </a:solidFill>
              </a:rPr>
              <a:t>Dating</a:t>
            </a:r>
            <a:r>
              <a:rPr lang="pt-BR" i="1" dirty="0">
                <a:solidFill>
                  <a:schemeClr val="bg1"/>
                </a:solidFill>
              </a:rPr>
              <a:t>, </a:t>
            </a:r>
            <a:r>
              <a:rPr lang="pt-BR" i="1" dirty="0" err="1">
                <a:solidFill>
                  <a:schemeClr val="bg1"/>
                </a:solidFill>
              </a:rPr>
              <a:t>relating</a:t>
            </a:r>
            <a:r>
              <a:rPr lang="pt-BR" i="1" dirty="0">
                <a:solidFill>
                  <a:schemeClr val="bg1"/>
                </a:solidFill>
              </a:rPr>
              <a:t> </a:t>
            </a:r>
            <a:r>
              <a:rPr lang="pt-BR" i="1" dirty="0" err="1">
                <a:solidFill>
                  <a:schemeClr val="bg1"/>
                </a:solidFill>
              </a:rPr>
              <a:t>and</a:t>
            </a:r>
            <a:r>
              <a:rPr lang="pt-BR" i="1" dirty="0">
                <a:solidFill>
                  <a:schemeClr val="bg1"/>
                </a:solidFill>
              </a:rPr>
              <a:t> </a:t>
            </a:r>
            <a:r>
              <a:rPr lang="pt-BR" i="1" dirty="0" err="1">
                <a:solidFill>
                  <a:schemeClr val="bg1"/>
                </a:solidFill>
              </a:rPr>
              <a:t>fornicating</a:t>
            </a:r>
            <a:r>
              <a:rPr lang="pt-BR" dirty="0">
                <a:solidFill>
                  <a:schemeClr val="bg1"/>
                </a:solidFill>
              </a:rPr>
              <a:t>, 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smtClean="0">
                <a:solidFill>
                  <a:schemeClr val="bg1"/>
                </a:solidFill>
              </a:rPr>
              <a:t>Pr. </a:t>
            </a:r>
            <a:r>
              <a:rPr lang="pt-BR" dirty="0">
                <a:solidFill>
                  <a:schemeClr val="bg1"/>
                </a:solidFill>
              </a:rPr>
              <a:t>Mark </a:t>
            </a:r>
            <a:r>
              <a:rPr lang="pt-BR" dirty="0" err="1" smtClean="0">
                <a:solidFill>
                  <a:schemeClr val="bg1"/>
                </a:solidFill>
              </a:rPr>
              <a:t>Driscoll</a:t>
            </a:r>
            <a:r>
              <a:rPr lang="pt-BR" dirty="0" smtClean="0">
                <a:solidFill>
                  <a:schemeClr val="bg1"/>
                </a:solidFill>
              </a:rPr>
              <a:t>, citado por Mendes e </a:t>
            </a:r>
            <a:r>
              <a:rPr lang="pt-BR" dirty="0" err="1" smtClean="0">
                <a:solidFill>
                  <a:schemeClr val="bg1"/>
                </a:solidFill>
              </a:rPr>
              <a:t>Merkh</a:t>
            </a:r>
            <a:r>
              <a:rPr lang="pt-BR" dirty="0" smtClean="0">
                <a:solidFill>
                  <a:schemeClr val="bg1"/>
                </a:solidFill>
              </a:rPr>
              <a:t>, 2013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655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>
                <a:latin typeface="Arial Rounded MT Bold" panose="020F0704030504030204" pitchFamily="34" charset="0"/>
              </a:rPr>
              <a:t>O que </a:t>
            </a:r>
            <a:r>
              <a:rPr lang="pt-BR" sz="2800" dirty="0" smtClean="0">
                <a:latin typeface="Arial Rounded MT Bold" panose="020F0704030504030204" pitchFamily="34" charset="0"/>
              </a:rPr>
              <a:t>é namoro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pic>
        <p:nvPicPr>
          <p:cNvPr id="9" name="Imagem 8" descr="http://www.parcerto.com.br/imagens/jpg/estou-sem-namorado-o-que-fac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130878"/>
            <a:ext cx="2652061" cy="297394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"/>
          <p:cNvSpPr/>
          <p:nvPr/>
        </p:nvSpPr>
        <p:spPr>
          <a:xfrm>
            <a:off x="121089" y="1306269"/>
            <a:ext cx="2850973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</a:t>
            </a: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t-BR" sz="2800" b="1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Breve Histórico</a:t>
            </a:r>
            <a:endParaRPr lang="pt-B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o explicativo em seta para baixo 2"/>
          <p:cNvSpPr/>
          <p:nvPr/>
        </p:nvSpPr>
        <p:spPr>
          <a:xfrm>
            <a:off x="3190778" y="1943892"/>
            <a:ext cx="5546128" cy="1227221"/>
          </a:xfrm>
          <a:prstGeom prst="downArrowCallout">
            <a:avLst/>
          </a:prstGeom>
          <a:solidFill>
            <a:srgbClr val="00206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Décadas 60 e 70</a:t>
            </a:r>
            <a:endParaRPr lang="pt-BR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807636" y="3174758"/>
            <a:ext cx="633636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latin typeface="Bell MT" panose="02020503060305020303" pitchFamily="18" charset="0"/>
              </a:rPr>
              <a:t>A revolução sexual transformou radicalmente as atitudes culturais quanto ao namoro, solteirice e relações sexuais entre os não casados. A pornografia e aborto viraram epidemia.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-50016" y="6488668"/>
            <a:ext cx="9194016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pt-BR" i="1" dirty="0" err="1">
                <a:solidFill>
                  <a:schemeClr val="bg1"/>
                </a:solidFill>
              </a:rPr>
              <a:t>Dating</a:t>
            </a:r>
            <a:r>
              <a:rPr lang="pt-BR" i="1" dirty="0">
                <a:solidFill>
                  <a:schemeClr val="bg1"/>
                </a:solidFill>
              </a:rPr>
              <a:t>, </a:t>
            </a:r>
            <a:r>
              <a:rPr lang="pt-BR" i="1" dirty="0" err="1">
                <a:solidFill>
                  <a:schemeClr val="bg1"/>
                </a:solidFill>
              </a:rPr>
              <a:t>relating</a:t>
            </a:r>
            <a:r>
              <a:rPr lang="pt-BR" i="1" dirty="0">
                <a:solidFill>
                  <a:schemeClr val="bg1"/>
                </a:solidFill>
              </a:rPr>
              <a:t> </a:t>
            </a:r>
            <a:r>
              <a:rPr lang="pt-BR" i="1" dirty="0" err="1">
                <a:solidFill>
                  <a:schemeClr val="bg1"/>
                </a:solidFill>
              </a:rPr>
              <a:t>and</a:t>
            </a:r>
            <a:r>
              <a:rPr lang="pt-BR" i="1" dirty="0">
                <a:solidFill>
                  <a:schemeClr val="bg1"/>
                </a:solidFill>
              </a:rPr>
              <a:t> </a:t>
            </a:r>
            <a:r>
              <a:rPr lang="pt-BR" i="1" dirty="0" err="1">
                <a:solidFill>
                  <a:schemeClr val="bg1"/>
                </a:solidFill>
              </a:rPr>
              <a:t>fornicating</a:t>
            </a:r>
            <a:r>
              <a:rPr lang="pt-BR" dirty="0">
                <a:solidFill>
                  <a:schemeClr val="bg1"/>
                </a:solidFill>
              </a:rPr>
              <a:t>, 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smtClean="0">
                <a:solidFill>
                  <a:schemeClr val="bg1"/>
                </a:solidFill>
              </a:rPr>
              <a:t>Pr. </a:t>
            </a:r>
            <a:r>
              <a:rPr lang="pt-BR" dirty="0">
                <a:solidFill>
                  <a:schemeClr val="bg1"/>
                </a:solidFill>
              </a:rPr>
              <a:t>Mark </a:t>
            </a:r>
            <a:r>
              <a:rPr lang="pt-BR" dirty="0" err="1" smtClean="0">
                <a:solidFill>
                  <a:schemeClr val="bg1"/>
                </a:solidFill>
              </a:rPr>
              <a:t>Driscoll</a:t>
            </a:r>
            <a:r>
              <a:rPr lang="pt-BR" dirty="0" smtClean="0">
                <a:solidFill>
                  <a:schemeClr val="bg1"/>
                </a:solidFill>
              </a:rPr>
              <a:t>, citado por Mendes e </a:t>
            </a:r>
            <a:r>
              <a:rPr lang="pt-BR" dirty="0" err="1" smtClean="0">
                <a:solidFill>
                  <a:schemeClr val="bg1"/>
                </a:solidFill>
              </a:rPr>
              <a:t>Merkh</a:t>
            </a:r>
            <a:r>
              <a:rPr lang="pt-BR" dirty="0" smtClean="0">
                <a:solidFill>
                  <a:schemeClr val="bg1"/>
                </a:solidFill>
              </a:rPr>
              <a:t>, 2013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021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>
                <a:latin typeface="Arial Rounded MT Bold" panose="020F0704030504030204" pitchFamily="34" charset="0"/>
              </a:rPr>
              <a:t>O que </a:t>
            </a:r>
            <a:r>
              <a:rPr lang="pt-BR" sz="2800" dirty="0" smtClean="0">
                <a:latin typeface="Arial Rounded MT Bold" panose="020F0704030504030204" pitchFamily="34" charset="0"/>
              </a:rPr>
              <a:t>é namoro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pic>
        <p:nvPicPr>
          <p:cNvPr id="9" name="Imagem 8" descr="http://www.parcerto.com.br/imagens/jpg/estou-sem-namorado-o-que-fac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130878"/>
            <a:ext cx="2652061" cy="297394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"/>
          <p:cNvSpPr/>
          <p:nvPr/>
        </p:nvSpPr>
        <p:spPr>
          <a:xfrm>
            <a:off x="121089" y="1306269"/>
            <a:ext cx="2850973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</a:t>
            </a: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t-BR" sz="2800" b="1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Breve Histórico</a:t>
            </a:r>
            <a:endParaRPr lang="pt-B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o explicativo em seta para baixo 2"/>
          <p:cNvSpPr/>
          <p:nvPr/>
        </p:nvSpPr>
        <p:spPr>
          <a:xfrm>
            <a:off x="3190778" y="1943892"/>
            <a:ext cx="5546128" cy="1227221"/>
          </a:xfrm>
          <a:prstGeom prst="downArrowCallout">
            <a:avLst/>
          </a:prstGeom>
          <a:solidFill>
            <a:srgbClr val="00206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Hoje</a:t>
            </a:r>
            <a:endParaRPr lang="pt-BR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807636" y="3174758"/>
            <a:ext cx="633636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latin typeface="Bell MT" panose="02020503060305020303" pitchFamily="18" charset="0"/>
              </a:rPr>
              <a:t>O namoro está situado num contexto brasileiro </a:t>
            </a:r>
            <a:r>
              <a:rPr lang="pt-BR" sz="3200" b="1" dirty="0" err="1">
                <a:latin typeface="Bell MT" panose="02020503060305020303" pitchFamily="18" charset="0"/>
              </a:rPr>
              <a:t>hipersexualizado</a:t>
            </a:r>
            <a:r>
              <a:rPr lang="pt-BR" sz="3200" b="1" dirty="0">
                <a:latin typeface="Bell MT" panose="02020503060305020303" pitchFamily="18" charset="0"/>
              </a:rPr>
              <a:t>.</a:t>
            </a:r>
          </a:p>
          <a:p>
            <a:pPr algn="ctr"/>
            <a:r>
              <a:rPr lang="pt-BR" sz="3200" b="1" dirty="0">
                <a:latin typeface="Bell MT" panose="02020503060305020303" pitchFamily="18" charset="0"/>
              </a:rPr>
              <a:t>Há relatos de crianças com 9,10,11 que namoram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-50016" y="6488668"/>
            <a:ext cx="9194016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pt-BR" i="1" dirty="0" err="1">
                <a:solidFill>
                  <a:schemeClr val="bg1"/>
                </a:solidFill>
              </a:rPr>
              <a:t>Dating</a:t>
            </a:r>
            <a:r>
              <a:rPr lang="pt-BR" i="1" dirty="0">
                <a:solidFill>
                  <a:schemeClr val="bg1"/>
                </a:solidFill>
              </a:rPr>
              <a:t>, </a:t>
            </a:r>
            <a:r>
              <a:rPr lang="pt-BR" i="1" dirty="0" err="1">
                <a:solidFill>
                  <a:schemeClr val="bg1"/>
                </a:solidFill>
              </a:rPr>
              <a:t>relating</a:t>
            </a:r>
            <a:r>
              <a:rPr lang="pt-BR" i="1" dirty="0">
                <a:solidFill>
                  <a:schemeClr val="bg1"/>
                </a:solidFill>
              </a:rPr>
              <a:t> </a:t>
            </a:r>
            <a:r>
              <a:rPr lang="pt-BR" i="1" dirty="0" err="1">
                <a:solidFill>
                  <a:schemeClr val="bg1"/>
                </a:solidFill>
              </a:rPr>
              <a:t>and</a:t>
            </a:r>
            <a:r>
              <a:rPr lang="pt-BR" i="1" dirty="0">
                <a:solidFill>
                  <a:schemeClr val="bg1"/>
                </a:solidFill>
              </a:rPr>
              <a:t> </a:t>
            </a:r>
            <a:r>
              <a:rPr lang="pt-BR" i="1" dirty="0" err="1">
                <a:solidFill>
                  <a:schemeClr val="bg1"/>
                </a:solidFill>
              </a:rPr>
              <a:t>fornicating</a:t>
            </a:r>
            <a:r>
              <a:rPr lang="pt-BR" dirty="0">
                <a:solidFill>
                  <a:schemeClr val="bg1"/>
                </a:solidFill>
              </a:rPr>
              <a:t>, 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smtClean="0">
                <a:solidFill>
                  <a:schemeClr val="bg1"/>
                </a:solidFill>
              </a:rPr>
              <a:t>Pr. </a:t>
            </a:r>
            <a:r>
              <a:rPr lang="pt-BR" dirty="0">
                <a:solidFill>
                  <a:schemeClr val="bg1"/>
                </a:solidFill>
              </a:rPr>
              <a:t>Mark </a:t>
            </a:r>
            <a:r>
              <a:rPr lang="pt-BR" dirty="0" err="1" smtClean="0">
                <a:solidFill>
                  <a:schemeClr val="bg1"/>
                </a:solidFill>
              </a:rPr>
              <a:t>Driscoll</a:t>
            </a:r>
            <a:r>
              <a:rPr lang="pt-BR" dirty="0" smtClean="0">
                <a:solidFill>
                  <a:schemeClr val="bg1"/>
                </a:solidFill>
              </a:rPr>
              <a:t>, citado por Mendes e </a:t>
            </a:r>
            <a:r>
              <a:rPr lang="pt-BR" dirty="0" err="1" smtClean="0">
                <a:solidFill>
                  <a:schemeClr val="bg1"/>
                </a:solidFill>
              </a:rPr>
              <a:t>Merkh</a:t>
            </a:r>
            <a:r>
              <a:rPr lang="pt-BR" dirty="0" smtClean="0">
                <a:solidFill>
                  <a:schemeClr val="bg1"/>
                </a:solidFill>
              </a:rPr>
              <a:t>, 2013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286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quebrandoosilencio.org/files/2015/04/Captura-de-Tela-2015-04-09-%C3%A0s-10.40.5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989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jairwpr.files.wordpress.com/2012/08/gravid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35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perlbal.hi-pi.com/blog-images/403715/gd/1277945586/Mais-que-querer-be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017" y="1578559"/>
            <a:ext cx="3333750" cy="30765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553452" y="444731"/>
            <a:ext cx="654518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 smtClean="0">
                <a:latin typeface="Comic Sans MS" panose="030F0702030302020204" pitchFamily="66" charset="0"/>
              </a:rPr>
              <a:t>Se você disser para um solteiro: </a:t>
            </a:r>
            <a:r>
              <a:rPr lang="pt-BR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Você </a:t>
            </a:r>
            <a:r>
              <a:rPr lang="pt-BR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pode namorar, mas </a:t>
            </a:r>
            <a:r>
              <a:rPr lang="pt-BR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não</a:t>
            </a:r>
          </a:p>
          <a:p>
            <a:r>
              <a:rPr lang="pt-BR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pode </a:t>
            </a:r>
            <a:r>
              <a:rPr lang="pt-BR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beijar! </a:t>
            </a:r>
            <a:endParaRPr lang="pt-BR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85010" y="3513685"/>
            <a:ext cx="60094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 smtClean="0">
                <a:latin typeface="Comic Sans MS" panose="030F0702030302020204" pitchFamily="66" charset="0"/>
              </a:rPr>
              <a:t>Ele </a:t>
            </a:r>
            <a:r>
              <a:rPr lang="pt-BR" sz="4400" dirty="0">
                <a:latin typeface="Comic Sans MS" panose="030F0702030302020204" pitchFamily="66" charset="0"/>
              </a:rPr>
              <a:t>vai dizer</a:t>
            </a:r>
            <a:r>
              <a:rPr lang="pt-BR" sz="4400" dirty="0" smtClean="0">
                <a:latin typeface="Comic Sans MS" panose="030F0702030302020204" pitchFamily="66" charset="0"/>
              </a:rPr>
              <a:t>:</a:t>
            </a:r>
            <a:endParaRPr lang="pt-BR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16568" y="4549676"/>
            <a:ext cx="89274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7200" b="1" dirty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</a:t>
            </a:r>
            <a:r>
              <a:rPr lang="pt-BR" sz="7200" b="1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ntão </a:t>
            </a:r>
            <a:r>
              <a:rPr lang="pt-BR" sz="7200" b="1" dirty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pra que namorar</a:t>
            </a:r>
            <a:r>
              <a:rPr lang="pt-BR" sz="7200" b="1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????????</a:t>
            </a:r>
            <a:endParaRPr lang="pt-BR" sz="7200" b="1" dirty="0"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80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50"/>
                            </p:stCondLst>
                            <p:childTnLst>
                              <p:par>
                                <p:cTn id="1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>
                <a:latin typeface="Arial Rounded MT Bold" panose="020F0704030504030204" pitchFamily="34" charset="0"/>
              </a:rPr>
              <a:t>O que </a:t>
            </a:r>
            <a:r>
              <a:rPr lang="pt-BR" sz="2800" dirty="0" smtClean="0">
                <a:latin typeface="Arial Rounded MT Bold" panose="020F0704030504030204" pitchFamily="34" charset="0"/>
              </a:rPr>
              <a:t>é namoro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pic>
        <p:nvPicPr>
          <p:cNvPr id="9" name="Imagem 8" descr="http://www.parcerto.com.br/imagens/jpg/estou-sem-namorado-o-que-fac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130878"/>
            <a:ext cx="2652061" cy="297394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"/>
          <p:cNvSpPr/>
          <p:nvPr/>
        </p:nvSpPr>
        <p:spPr>
          <a:xfrm>
            <a:off x="749083" y="1306269"/>
            <a:ext cx="1594988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Definição </a:t>
            </a:r>
            <a:endParaRPr lang="pt-B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3004998" y="1306269"/>
            <a:ext cx="5731907" cy="50223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1100" dirty="0">
                <a:effectLst/>
                <a:ea typeface="Calibri"/>
                <a:cs typeface="Times New Roman"/>
              </a:rPr>
              <a:t>	             		</a:t>
            </a:r>
            <a:endParaRPr lang="pt-BR" sz="3600" dirty="0">
              <a:effectLst/>
              <a:ea typeface="Calibri"/>
              <a:cs typeface="Times New Roman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3004998" y="2285999"/>
            <a:ext cx="1540042" cy="5534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PECADO</a:t>
            </a:r>
            <a:endParaRPr lang="pt-BR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cxnSp>
        <p:nvCxnSpPr>
          <p:cNvPr id="15" name="Conector de seta reta 14"/>
          <p:cNvCxnSpPr/>
          <p:nvPr/>
        </p:nvCxnSpPr>
        <p:spPr>
          <a:xfrm flipV="1">
            <a:off x="4666662" y="2146268"/>
            <a:ext cx="1615128" cy="372891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Retângulo 17"/>
          <p:cNvSpPr/>
          <p:nvPr/>
        </p:nvSpPr>
        <p:spPr>
          <a:xfrm>
            <a:off x="6381861" y="1582947"/>
            <a:ext cx="2160560" cy="1256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Quebra de </a:t>
            </a:r>
            <a:r>
              <a:rPr lang="pt-BR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Mandamneto</a:t>
            </a:r>
            <a:endParaRPr lang="pt-BR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3157398" y="3944494"/>
            <a:ext cx="2195206" cy="13975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DECISÃO NÃO </a:t>
            </a:r>
          </a:p>
          <a:p>
            <a:r>
              <a:rPr lang="pt-BR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SÁBIA</a:t>
            </a:r>
            <a:endParaRPr lang="pt-BR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cxnSp>
        <p:nvCxnSpPr>
          <p:cNvPr id="20" name="Conector de seta reta 19"/>
          <p:cNvCxnSpPr/>
          <p:nvPr/>
        </p:nvCxnSpPr>
        <p:spPr>
          <a:xfrm>
            <a:off x="4666662" y="4755349"/>
            <a:ext cx="1493506" cy="349473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Retângulo 21"/>
          <p:cNvSpPr/>
          <p:nvPr/>
        </p:nvSpPr>
        <p:spPr>
          <a:xfrm>
            <a:off x="6160168" y="4462022"/>
            <a:ext cx="2576737" cy="1256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Insensatez diante do  Mandamento</a:t>
            </a:r>
            <a:endParaRPr lang="pt-BR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</a:endParaRPr>
          </a:p>
        </p:txBody>
      </p:sp>
      <p:sp>
        <p:nvSpPr>
          <p:cNvPr id="24" name="Diferente de 23"/>
          <p:cNvSpPr/>
          <p:nvPr/>
        </p:nvSpPr>
        <p:spPr>
          <a:xfrm>
            <a:off x="4919264" y="3191846"/>
            <a:ext cx="1903373" cy="645428"/>
          </a:xfrm>
          <a:prstGeom prst="mathNotEqual">
            <a:avLst/>
          </a:prstGeom>
          <a:solidFill>
            <a:srgbClr val="C0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8437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softblog.com.br/wp-content/uploads/2009/06/mld102629_0207_marshmallows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67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Como e Quando iniciar um relacionamento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"/>
          <p:cNvSpPr/>
          <p:nvPr/>
        </p:nvSpPr>
        <p:spPr>
          <a:xfrm>
            <a:off x="374432" y="1266570"/>
            <a:ext cx="4145622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36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 Buscar aprovação</a:t>
            </a:r>
            <a:r>
              <a:rPr lang="pt-BR" sz="36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36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010653" y="1951694"/>
            <a:ext cx="5751093" cy="4307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3200" b="1" dirty="0">
                <a:latin typeface="Calibri Light"/>
                <a:ea typeface="Calibri"/>
                <a:cs typeface="Times New Roman"/>
              </a:rPr>
              <a:t>Família</a:t>
            </a:r>
            <a:endParaRPr lang="pt-BR" sz="3200" dirty="0"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3200" dirty="0">
                <a:latin typeface="Calibri Light"/>
                <a:ea typeface="Calibri"/>
                <a:cs typeface="Times New Roman"/>
              </a:rPr>
              <a:t>     </a:t>
            </a:r>
            <a:r>
              <a:rPr lang="pt-BR" sz="3200" b="1" u="sng" dirty="0" err="1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Pv</a:t>
            </a:r>
            <a:r>
              <a:rPr lang="pt-BR" sz="3200" b="1" u="sng" dirty="0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 </a:t>
            </a:r>
            <a:r>
              <a:rPr lang="pt-BR" sz="3200" b="1" u="sng" dirty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22.</a:t>
            </a:r>
            <a:r>
              <a:rPr lang="pt-BR" sz="3200" u="sng" dirty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6</a:t>
            </a:r>
            <a:r>
              <a:rPr lang="pt-BR" sz="3200" dirty="0">
                <a:latin typeface="Calibri Light"/>
                <a:ea typeface="Calibri"/>
                <a:cs typeface="Times New Roman"/>
              </a:rPr>
              <a:t> – Os pais são responsáveis por preparar os filhos para uma vida </a:t>
            </a:r>
            <a:r>
              <a:rPr lang="pt-BR" sz="3200" dirty="0" smtClean="0">
                <a:latin typeface="Calibri Light"/>
                <a:ea typeface="Calibri"/>
                <a:cs typeface="Times New Roman"/>
              </a:rPr>
              <a:t>madura     </a:t>
            </a:r>
            <a:r>
              <a:rPr lang="pt-BR" sz="3200" dirty="0">
                <a:latin typeface="Calibri Light"/>
                <a:ea typeface="Calibri"/>
                <a:cs typeface="Times New Roman"/>
              </a:rPr>
              <a:t>que </a:t>
            </a:r>
            <a:r>
              <a:rPr lang="pt-BR" sz="3200" dirty="0" smtClean="0">
                <a:latin typeface="Calibri Light"/>
                <a:ea typeface="Calibri"/>
                <a:cs typeface="Times New Roman"/>
              </a:rPr>
              <a:t>glorifica </a:t>
            </a:r>
            <a:r>
              <a:rPr lang="pt-BR" sz="3200" dirty="0">
                <a:latin typeface="Calibri Light"/>
                <a:ea typeface="Calibri"/>
                <a:cs typeface="Times New Roman"/>
              </a:rPr>
              <a:t>a Deus por </a:t>
            </a:r>
            <a:endParaRPr lang="pt-BR" sz="3200" dirty="0" smtClean="0">
              <a:latin typeface="Calibri Light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latin typeface="Calibri Light"/>
                <a:ea typeface="Calibri"/>
                <a:cs typeface="Times New Roman"/>
              </a:rPr>
              <a:t>meio </a:t>
            </a:r>
            <a:r>
              <a:rPr lang="pt-BR" sz="3200" dirty="0">
                <a:latin typeface="Calibri Light"/>
                <a:ea typeface="Calibri"/>
                <a:cs typeface="Times New Roman"/>
              </a:rPr>
              <a:t>da sabedoria.</a:t>
            </a:r>
            <a:endParaRPr lang="pt-BR" sz="3200" dirty="0">
              <a:ea typeface="Calibri"/>
              <a:cs typeface="Times New Roman"/>
            </a:endParaRPr>
          </a:p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pt-BR" sz="3200" b="1" u="sng" dirty="0" err="1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Ef</a:t>
            </a:r>
            <a:r>
              <a:rPr lang="pt-BR" sz="3200" b="1" u="sng" dirty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 6.1-3</a:t>
            </a:r>
            <a:r>
              <a:rPr lang="pt-BR" sz="3200" b="1" dirty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 </a:t>
            </a:r>
            <a:r>
              <a:rPr lang="pt-BR" sz="3200" dirty="0">
                <a:latin typeface="Calibri Light"/>
                <a:ea typeface="Calibri"/>
                <a:cs typeface="Times New Roman"/>
              </a:rPr>
              <a:t>– Os filhos devem submissão aos pais</a:t>
            </a:r>
            <a:endParaRPr lang="pt-BR" sz="3200" dirty="0">
              <a:ea typeface="Calibri"/>
              <a:cs typeface="Times New Roman"/>
            </a:endParaRPr>
          </a:p>
        </p:txBody>
      </p:sp>
      <p:pic>
        <p:nvPicPr>
          <p:cNvPr id="17410" name="Picture 2" descr="http://ig-wp-colunistas.s3.amazonaws.com/melhoresamigas/wp-content/uploads/2009/02/pai_mai_cium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407" y="2825558"/>
            <a:ext cx="2857500" cy="381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050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Como e Quando iniciar um relacionamento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"/>
          <p:cNvSpPr/>
          <p:nvPr/>
        </p:nvSpPr>
        <p:spPr>
          <a:xfrm>
            <a:off x="374432" y="1266570"/>
            <a:ext cx="4145622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36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 Buscar aprovação</a:t>
            </a:r>
            <a:r>
              <a:rPr lang="pt-BR" sz="36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36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010653" y="1951694"/>
            <a:ext cx="5751093" cy="2727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200" b="1" dirty="0" smtClean="0">
                <a:latin typeface="Calibri Light"/>
                <a:ea typeface="Calibri"/>
                <a:cs typeface="Times New Roman"/>
              </a:rPr>
              <a:t>b. Igreja</a:t>
            </a:r>
            <a:endParaRPr lang="pt-BR" sz="3200" dirty="0"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latin typeface="Calibri Light"/>
                <a:ea typeface="Calibri"/>
                <a:cs typeface="Times New Roman"/>
              </a:rPr>
              <a:t>     </a:t>
            </a:r>
            <a:r>
              <a:rPr lang="pt-BR" sz="3200" b="1" u="sng" dirty="0" err="1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Ef</a:t>
            </a:r>
            <a:r>
              <a:rPr lang="pt-BR" sz="3200" b="1" u="sng" dirty="0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 4.12-13; </a:t>
            </a:r>
            <a:r>
              <a:rPr lang="pt-BR" sz="3200" b="1" u="sng" dirty="0" err="1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Col</a:t>
            </a:r>
            <a:r>
              <a:rPr lang="pt-BR" sz="3200" b="1" u="sng" dirty="0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 3.16 </a:t>
            </a:r>
            <a:r>
              <a:rPr lang="pt-BR" sz="3200" dirty="0">
                <a:latin typeface="Calibri Light"/>
                <a:ea typeface="Calibri"/>
                <a:cs typeface="Times New Roman"/>
              </a:rPr>
              <a:t>– A igreja deve instruir e aconselhar em toda a sabedoria</a:t>
            </a:r>
            <a:r>
              <a:rPr lang="pt-BR" sz="3200" dirty="0" smtClean="0">
                <a:latin typeface="Calibri Light"/>
                <a:ea typeface="Calibri"/>
                <a:cs typeface="Times New Roman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pt-BR" sz="3200" b="1" u="sng" dirty="0">
              <a:solidFill>
                <a:srgbClr val="FF0000"/>
              </a:solidFill>
              <a:latin typeface="Calibri Light"/>
              <a:ea typeface="Calibri"/>
              <a:cs typeface="Times New Roman"/>
            </a:endParaRPr>
          </a:p>
        </p:txBody>
      </p:sp>
      <p:pic>
        <p:nvPicPr>
          <p:cNvPr id="19458" name="Picture 2" descr="https://unite-production.s3.amazonaws.com/tenants/shepeace/pictures/43368/famil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532" y="3016567"/>
            <a:ext cx="2857500" cy="36723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-51946" y="4025297"/>
            <a:ext cx="9143999" cy="286232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pt-BR" sz="2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Se o rito do casamento é a celebração de um pacto realizado diante de Deus e simboliza a dignidade da comunidade dos santos em relação ao temor a Deus, nenhum relacionamento que vise o matrimônio deve ter início sem o conselho da igreja.</a:t>
            </a:r>
            <a:endParaRPr lang="pt-BR" sz="2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978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Como e Quando iniciar um relacionamento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"/>
          <p:cNvSpPr/>
          <p:nvPr/>
        </p:nvSpPr>
        <p:spPr>
          <a:xfrm>
            <a:off x="300023" y="1266570"/>
            <a:ext cx="4294445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36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2.2 Avaliar maturidade</a:t>
            </a:r>
            <a:endParaRPr lang="pt-BR" sz="36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010653" y="1951694"/>
            <a:ext cx="8133347" cy="4100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3200" b="1" dirty="0" smtClean="0">
                <a:latin typeface="Calibri Light"/>
                <a:ea typeface="Calibri"/>
                <a:cs typeface="Times New Roman"/>
              </a:rPr>
              <a:t>Determinar a maturidade, idade, padrões e limites para o início do relacionamento</a:t>
            </a:r>
            <a:endParaRPr lang="pt-BR" sz="3200" dirty="0">
              <a:ea typeface="Calibri"/>
              <a:cs typeface="Times New Roman"/>
            </a:endParaRPr>
          </a:p>
          <a:p>
            <a:r>
              <a:rPr lang="pt-BR" sz="3200" dirty="0">
                <a:latin typeface="Calibri Light"/>
                <a:ea typeface="Calibri"/>
                <a:cs typeface="Times New Roman"/>
              </a:rPr>
              <a:t>     </a:t>
            </a:r>
            <a:endParaRPr lang="pt-BR" sz="3200" dirty="0" smtClean="0">
              <a:latin typeface="Calibri Light"/>
              <a:ea typeface="Calibri"/>
              <a:cs typeface="Times New Roman"/>
            </a:endParaRPr>
          </a:p>
          <a:p>
            <a:r>
              <a:rPr lang="pt-BR" sz="3200" b="1" dirty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 </a:t>
            </a:r>
            <a:r>
              <a:rPr lang="pt-BR" sz="3200" b="1" dirty="0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   </a:t>
            </a:r>
            <a:r>
              <a:rPr lang="pt-BR" sz="3200" b="1" u="sng" dirty="0" err="1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Pv</a:t>
            </a:r>
            <a:r>
              <a:rPr lang="pt-BR" sz="3200" b="1" u="sng" dirty="0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 24.27</a:t>
            </a:r>
            <a:r>
              <a:rPr lang="pt-BR" sz="3200" dirty="0" smtClean="0">
                <a:latin typeface="Calibri Light"/>
                <a:ea typeface="Calibri"/>
                <a:cs typeface="Times New Roman"/>
              </a:rPr>
              <a:t> </a:t>
            </a:r>
            <a:r>
              <a:rPr lang="pt-BR" sz="3200" dirty="0">
                <a:latin typeface="Calibri Light"/>
                <a:ea typeface="Calibri"/>
                <a:cs typeface="Times New Roman"/>
              </a:rPr>
              <a:t>– </a:t>
            </a:r>
            <a:r>
              <a:rPr lang="pt-BR" sz="4000" i="1" dirty="0"/>
              <a:t>“Cuida dos teus negócios </a:t>
            </a:r>
            <a:endParaRPr lang="pt-BR" sz="4000" i="1" dirty="0" smtClean="0"/>
          </a:p>
          <a:p>
            <a:r>
              <a:rPr lang="pt-BR" sz="4000" i="1" dirty="0" smtClean="0"/>
              <a:t>lá </a:t>
            </a:r>
            <a:r>
              <a:rPr lang="pt-BR" sz="4000" i="1" dirty="0"/>
              <a:t>fora, apronta a </a:t>
            </a:r>
            <a:r>
              <a:rPr lang="pt-BR" sz="4000" i="1" dirty="0" smtClean="0"/>
              <a:t>lavoura</a:t>
            </a:r>
          </a:p>
          <a:p>
            <a:r>
              <a:rPr lang="pt-BR" sz="4000" i="1" dirty="0" smtClean="0"/>
              <a:t>no </a:t>
            </a:r>
            <a:r>
              <a:rPr lang="pt-BR" sz="4000" i="1" dirty="0"/>
              <a:t>campo, e depois </a:t>
            </a:r>
            <a:endParaRPr lang="pt-BR" sz="4000" i="1" dirty="0" smtClean="0"/>
          </a:p>
          <a:p>
            <a:r>
              <a:rPr lang="pt-BR" sz="4000" i="1" dirty="0" smtClean="0"/>
              <a:t>edifica </a:t>
            </a:r>
            <a:r>
              <a:rPr lang="pt-BR" sz="4000" i="1" dirty="0"/>
              <a:t>a tua casa”.</a:t>
            </a:r>
            <a:endParaRPr lang="pt-BR" sz="4000" dirty="0"/>
          </a:p>
        </p:txBody>
      </p:sp>
      <p:pic>
        <p:nvPicPr>
          <p:cNvPr id="11" name="Imagem 10" descr="http://www.chamada.com.br/assets/images/artigos/quando_vira_o_senhor01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05"/>
          <a:stretch/>
        </p:blipFill>
        <p:spPr bwMode="auto">
          <a:xfrm>
            <a:off x="6362296" y="3923398"/>
            <a:ext cx="2528611" cy="2648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19697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Como e Quando iniciar um relacionamento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"/>
          <p:cNvSpPr/>
          <p:nvPr/>
        </p:nvSpPr>
        <p:spPr>
          <a:xfrm>
            <a:off x="300023" y="1266570"/>
            <a:ext cx="4294445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36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2.2 Avaliar maturidade</a:t>
            </a:r>
            <a:endParaRPr lang="pt-BR" sz="36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010653" y="1951694"/>
            <a:ext cx="8133347" cy="4100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3200" b="1" dirty="0" smtClean="0">
                <a:latin typeface="Calibri Light"/>
                <a:ea typeface="Calibri"/>
                <a:cs typeface="Times New Roman"/>
              </a:rPr>
              <a:t>Determinar a maturidade, idade, padrões e limites para o início do relacionamento</a:t>
            </a:r>
            <a:endParaRPr lang="pt-BR" sz="3200" dirty="0">
              <a:ea typeface="Calibri"/>
              <a:cs typeface="Times New Roman"/>
            </a:endParaRPr>
          </a:p>
          <a:p>
            <a:r>
              <a:rPr lang="pt-BR" sz="3200" dirty="0">
                <a:latin typeface="Calibri Light"/>
                <a:ea typeface="Calibri"/>
                <a:cs typeface="Times New Roman"/>
              </a:rPr>
              <a:t>     </a:t>
            </a:r>
            <a:endParaRPr lang="pt-BR" sz="3200" dirty="0" smtClean="0">
              <a:latin typeface="Calibri Light"/>
              <a:ea typeface="Calibri"/>
              <a:cs typeface="Times New Roman"/>
            </a:endParaRPr>
          </a:p>
          <a:p>
            <a:r>
              <a:rPr lang="pt-BR" sz="3200" b="1" dirty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 </a:t>
            </a:r>
            <a:r>
              <a:rPr lang="pt-BR" sz="3200" b="1" dirty="0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   </a:t>
            </a:r>
            <a:r>
              <a:rPr lang="pt-BR" sz="3200" b="1" u="sng" dirty="0" err="1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Pv</a:t>
            </a:r>
            <a:r>
              <a:rPr lang="pt-BR" sz="3200" b="1" u="sng" dirty="0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 24.27</a:t>
            </a:r>
            <a:r>
              <a:rPr lang="pt-BR" sz="3200" dirty="0" smtClean="0">
                <a:latin typeface="Calibri Light"/>
                <a:ea typeface="Calibri"/>
                <a:cs typeface="Times New Roman"/>
              </a:rPr>
              <a:t> </a:t>
            </a:r>
            <a:r>
              <a:rPr lang="pt-BR" sz="3200" dirty="0">
                <a:latin typeface="Calibri Light"/>
                <a:ea typeface="Calibri"/>
                <a:cs typeface="Times New Roman"/>
              </a:rPr>
              <a:t>– </a:t>
            </a:r>
            <a:r>
              <a:rPr lang="pt-BR" sz="4000" i="1" dirty="0"/>
              <a:t>“</a:t>
            </a:r>
            <a:r>
              <a:rPr lang="pt-BR" sz="4000" i="1" dirty="0">
                <a:solidFill>
                  <a:srgbClr val="FF0000"/>
                </a:solidFill>
                <a:latin typeface="Arial Black" panose="020B0A04020102020204" pitchFamily="34" charset="0"/>
              </a:rPr>
              <a:t>Cuida</a:t>
            </a:r>
            <a:r>
              <a:rPr lang="pt-BR" sz="4000" i="1" dirty="0"/>
              <a:t> dos teus negócios </a:t>
            </a:r>
            <a:endParaRPr lang="pt-BR" sz="4000" i="1" dirty="0" smtClean="0"/>
          </a:p>
          <a:p>
            <a:r>
              <a:rPr lang="pt-BR" sz="4000" i="1" dirty="0" smtClean="0"/>
              <a:t>lá </a:t>
            </a:r>
            <a:r>
              <a:rPr lang="pt-BR" sz="4000" i="1" dirty="0"/>
              <a:t>fora, apronta a </a:t>
            </a:r>
            <a:r>
              <a:rPr lang="pt-BR" sz="4000" i="1" dirty="0" smtClean="0"/>
              <a:t>lavoura</a:t>
            </a:r>
          </a:p>
          <a:p>
            <a:r>
              <a:rPr lang="pt-BR" sz="4000" i="1" dirty="0" smtClean="0"/>
              <a:t>no </a:t>
            </a:r>
            <a:r>
              <a:rPr lang="pt-BR" sz="4000" i="1" dirty="0"/>
              <a:t>campo, e depois </a:t>
            </a:r>
            <a:endParaRPr lang="pt-BR" sz="4000" i="1" dirty="0" smtClean="0"/>
          </a:p>
          <a:p>
            <a:r>
              <a:rPr lang="pt-BR" sz="4000" i="1" dirty="0" smtClean="0"/>
              <a:t>edifica </a:t>
            </a:r>
            <a:r>
              <a:rPr lang="pt-BR" sz="4000" i="1" dirty="0"/>
              <a:t>a tua casa”.</a:t>
            </a:r>
            <a:endParaRPr lang="pt-BR" sz="4000" dirty="0"/>
          </a:p>
        </p:txBody>
      </p:sp>
      <p:pic>
        <p:nvPicPr>
          <p:cNvPr id="11" name="Imagem 10" descr="http://www.chamada.com.br/assets/images/artigos/quando_vira_o_senhor01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05"/>
          <a:stretch/>
        </p:blipFill>
        <p:spPr bwMode="auto">
          <a:xfrm>
            <a:off x="6362296" y="3923398"/>
            <a:ext cx="2528611" cy="2648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35898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Como e Quando iniciar um relacionamento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"/>
          <p:cNvSpPr/>
          <p:nvPr/>
        </p:nvSpPr>
        <p:spPr>
          <a:xfrm>
            <a:off x="300023" y="1266570"/>
            <a:ext cx="4294445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36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2.2 Avaliar maturidade</a:t>
            </a:r>
            <a:endParaRPr lang="pt-BR" sz="36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010653" y="1951694"/>
            <a:ext cx="8133347" cy="4100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3200" b="1" dirty="0" smtClean="0">
                <a:latin typeface="Calibri Light"/>
                <a:ea typeface="Calibri"/>
                <a:cs typeface="Times New Roman"/>
              </a:rPr>
              <a:t>Determinar a maturidade, idade, padrões e limites para o início do relacionamento</a:t>
            </a:r>
            <a:endParaRPr lang="pt-BR" sz="3200" dirty="0">
              <a:ea typeface="Calibri"/>
              <a:cs typeface="Times New Roman"/>
            </a:endParaRPr>
          </a:p>
          <a:p>
            <a:r>
              <a:rPr lang="pt-BR" sz="3200" dirty="0">
                <a:latin typeface="Calibri Light"/>
                <a:ea typeface="Calibri"/>
                <a:cs typeface="Times New Roman"/>
              </a:rPr>
              <a:t>     </a:t>
            </a:r>
            <a:endParaRPr lang="pt-BR" sz="3200" dirty="0" smtClean="0">
              <a:latin typeface="Calibri Light"/>
              <a:ea typeface="Calibri"/>
              <a:cs typeface="Times New Roman"/>
            </a:endParaRPr>
          </a:p>
          <a:p>
            <a:r>
              <a:rPr lang="pt-BR" sz="3200" b="1" dirty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 </a:t>
            </a:r>
            <a:r>
              <a:rPr lang="pt-BR" sz="3200" b="1" dirty="0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   </a:t>
            </a:r>
            <a:r>
              <a:rPr lang="pt-BR" sz="3200" b="1" u="sng" dirty="0" err="1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Pv</a:t>
            </a:r>
            <a:r>
              <a:rPr lang="pt-BR" sz="3200" b="1" u="sng" dirty="0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 24.27</a:t>
            </a:r>
            <a:r>
              <a:rPr lang="pt-BR" sz="3200" dirty="0" smtClean="0">
                <a:latin typeface="Calibri Light"/>
                <a:ea typeface="Calibri"/>
                <a:cs typeface="Times New Roman"/>
              </a:rPr>
              <a:t> </a:t>
            </a:r>
            <a:r>
              <a:rPr lang="pt-BR" sz="3200" dirty="0">
                <a:latin typeface="Calibri Light"/>
                <a:ea typeface="Calibri"/>
                <a:cs typeface="Times New Roman"/>
              </a:rPr>
              <a:t>– </a:t>
            </a:r>
            <a:r>
              <a:rPr lang="pt-BR" sz="4000" i="1" dirty="0"/>
              <a:t>“</a:t>
            </a:r>
            <a:r>
              <a:rPr lang="pt-BR" sz="4000" i="1" dirty="0">
                <a:solidFill>
                  <a:srgbClr val="FF0000"/>
                </a:solidFill>
                <a:latin typeface="Arial Black" panose="020B0A04020102020204" pitchFamily="34" charset="0"/>
              </a:rPr>
              <a:t>Cuida</a:t>
            </a:r>
            <a:r>
              <a:rPr lang="pt-BR" sz="4000" i="1" dirty="0"/>
              <a:t> dos teus negócios </a:t>
            </a:r>
            <a:endParaRPr lang="pt-BR" sz="4000" i="1" dirty="0" smtClean="0"/>
          </a:p>
          <a:p>
            <a:r>
              <a:rPr lang="pt-BR" sz="4000" i="1" dirty="0" smtClean="0"/>
              <a:t>lá </a:t>
            </a:r>
            <a:r>
              <a:rPr lang="pt-BR" sz="4000" i="1" dirty="0"/>
              <a:t>fora, </a:t>
            </a:r>
            <a:r>
              <a:rPr lang="pt-BR" sz="4000" i="1" dirty="0">
                <a:solidFill>
                  <a:srgbClr val="FF0000"/>
                </a:solidFill>
                <a:latin typeface="Arial Black" panose="020B0A04020102020204" pitchFamily="34" charset="0"/>
              </a:rPr>
              <a:t>apronta</a:t>
            </a:r>
            <a:r>
              <a:rPr lang="pt-BR" sz="4000" i="1" dirty="0"/>
              <a:t> a </a:t>
            </a:r>
            <a:r>
              <a:rPr lang="pt-BR" sz="4000" i="1" dirty="0" smtClean="0"/>
              <a:t>lavoura</a:t>
            </a:r>
          </a:p>
          <a:p>
            <a:r>
              <a:rPr lang="pt-BR" sz="4000" i="1" dirty="0" smtClean="0"/>
              <a:t>no </a:t>
            </a:r>
            <a:r>
              <a:rPr lang="pt-BR" sz="4000" i="1" dirty="0"/>
              <a:t>campo, e depois </a:t>
            </a:r>
            <a:endParaRPr lang="pt-BR" sz="4000" i="1" dirty="0" smtClean="0"/>
          </a:p>
          <a:p>
            <a:r>
              <a:rPr lang="pt-BR" sz="4000" i="1" dirty="0" smtClean="0"/>
              <a:t>edifica </a:t>
            </a:r>
            <a:r>
              <a:rPr lang="pt-BR" sz="4000" i="1" dirty="0"/>
              <a:t>a tua casa”.</a:t>
            </a:r>
            <a:endParaRPr lang="pt-BR" sz="4000" dirty="0"/>
          </a:p>
        </p:txBody>
      </p:sp>
      <p:pic>
        <p:nvPicPr>
          <p:cNvPr id="11" name="Imagem 10" descr="http://www.chamada.com.br/assets/images/artigos/quando_vira_o_senhor01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05"/>
          <a:stretch/>
        </p:blipFill>
        <p:spPr bwMode="auto">
          <a:xfrm>
            <a:off x="6362296" y="3923398"/>
            <a:ext cx="2528611" cy="2648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51339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Como e Quando iniciar um relacionamento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"/>
          <p:cNvSpPr/>
          <p:nvPr/>
        </p:nvSpPr>
        <p:spPr>
          <a:xfrm>
            <a:off x="300023" y="1266570"/>
            <a:ext cx="4294445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36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2.2 Avaliar maturidade</a:t>
            </a:r>
            <a:endParaRPr lang="pt-BR" sz="36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010653" y="1951694"/>
            <a:ext cx="8133347" cy="4316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3200" b="1" dirty="0" smtClean="0">
                <a:latin typeface="Calibri Light"/>
                <a:ea typeface="Calibri"/>
                <a:cs typeface="Times New Roman"/>
              </a:rPr>
              <a:t>Determinar a maturidade, idade, padrões e limites para o início do relacionamento</a:t>
            </a:r>
            <a:endParaRPr lang="pt-BR" sz="3200" dirty="0">
              <a:ea typeface="Calibri"/>
              <a:cs typeface="Times New Roman"/>
            </a:endParaRPr>
          </a:p>
          <a:p>
            <a:r>
              <a:rPr lang="pt-BR" sz="3200" dirty="0">
                <a:latin typeface="Calibri Light"/>
                <a:ea typeface="Calibri"/>
                <a:cs typeface="Times New Roman"/>
              </a:rPr>
              <a:t>     </a:t>
            </a:r>
            <a:endParaRPr lang="pt-BR" sz="3200" dirty="0" smtClean="0">
              <a:latin typeface="Calibri Light"/>
              <a:ea typeface="Calibri"/>
              <a:cs typeface="Times New Roman"/>
            </a:endParaRPr>
          </a:p>
          <a:p>
            <a:r>
              <a:rPr lang="pt-BR" sz="3200" b="1" dirty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 </a:t>
            </a:r>
            <a:r>
              <a:rPr lang="pt-BR" sz="3200" b="1" dirty="0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   </a:t>
            </a:r>
            <a:r>
              <a:rPr lang="pt-BR" sz="3200" b="1" u="sng" dirty="0" err="1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Pv</a:t>
            </a:r>
            <a:r>
              <a:rPr lang="pt-BR" sz="3200" b="1" u="sng" dirty="0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 24.27</a:t>
            </a:r>
            <a:r>
              <a:rPr lang="pt-BR" sz="3200" dirty="0" smtClean="0">
                <a:latin typeface="Calibri Light"/>
                <a:ea typeface="Calibri"/>
                <a:cs typeface="Times New Roman"/>
              </a:rPr>
              <a:t> </a:t>
            </a:r>
            <a:r>
              <a:rPr lang="pt-BR" sz="3200" dirty="0">
                <a:latin typeface="Calibri Light"/>
                <a:ea typeface="Calibri"/>
                <a:cs typeface="Times New Roman"/>
              </a:rPr>
              <a:t>– </a:t>
            </a:r>
            <a:r>
              <a:rPr lang="pt-BR" sz="4000" i="1" dirty="0"/>
              <a:t>“</a:t>
            </a:r>
            <a:r>
              <a:rPr lang="pt-BR" sz="4000" i="1" dirty="0">
                <a:solidFill>
                  <a:srgbClr val="FF0000"/>
                </a:solidFill>
                <a:latin typeface="Arial Black" panose="020B0A04020102020204" pitchFamily="34" charset="0"/>
              </a:rPr>
              <a:t>Cuida</a:t>
            </a:r>
            <a:r>
              <a:rPr lang="pt-BR" sz="4000" i="1" dirty="0"/>
              <a:t> dos teus negócios </a:t>
            </a:r>
            <a:endParaRPr lang="pt-BR" sz="4000" i="1" dirty="0" smtClean="0"/>
          </a:p>
          <a:p>
            <a:r>
              <a:rPr lang="pt-BR" sz="4000" i="1" dirty="0" smtClean="0"/>
              <a:t>lá </a:t>
            </a:r>
            <a:r>
              <a:rPr lang="pt-BR" sz="4000" i="1" dirty="0"/>
              <a:t>fora, </a:t>
            </a:r>
            <a:r>
              <a:rPr lang="pt-BR" sz="4000" i="1" dirty="0">
                <a:solidFill>
                  <a:srgbClr val="FF0000"/>
                </a:solidFill>
                <a:latin typeface="Arial Black" panose="020B0A04020102020204" pitchFamily="34" charset="0"/>
              </a:rPr>
              <a:t>apronta</a:t>
            </a:r>
            <a:r>
              <a:rPr lang="pt-BR" sz="4000" i="1" dirty="0"/>
              <a:t> a </a:t>
            </a:r>
            <a:r>
              <a:rPr lang="pt-BR" sz="4000" i="1" dirty="0" smtClean="0"/>
              <a:t>lavoura</a:t>
            </a:r>
          </a:p>
          <a:p>
            <a:r>
              <a:rPr lang="pt-BR" sz="4000" i="1" dirty="0" smtClean="0"/>
              <a:t>no </a:t>
            </a:r>
            <a:r>
              <a:rPr lang="pt-BR" sz="4000" i="1" dirty="0"/>
              <a:t>campo, e </a:t>
            </a:r>
            <a:r>
              <a:rPr lang="pt-BR" sz="5400" i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depois</a:t>
            </a:r>
            <a:r>
              <a:rPr lang="pt-BR" sz="4000" i="1" dirty="0"/>
              <a:t> </a:t>
            </a:r>
            <a:endParaRPr lang="pt-BR" sz="4000" i="1" dirty="0" smtClean="0"/>
          </a:p>
          <a:p>
            <a:r>
              <a:rPr lang="pt-BR" sz="4000" i="1" dirty="0" smtClean="0"/>
              <a:t>edifica </a:t>
            </a:r>
            <a:r>
              <a:rPr lang="pt-BR" sz="4000" i="1" dirty="0"/>
              <a:t>a tua casa”.</a:t>
            </a:r>
            <a:endParaRPr lang="pt-BR" sz="4000" dirty="0"/>
          </a:p>
        </p:txBody>
      </p:sp>
      <p:pic>
        <p:nvPicPr>
          <p:cNvPr id="11" name="Imagem 10" descr="http://www.chamada.com.br/assets/images/artigos/quando_vira_o_senhor01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05"/>
          <a:stretch/>
        </p:blipFill>
        <p:spPr bwMode="auto">
          <a:xfrm>
            <a:off x="6362296" y="3923398"/>
            <a:ext cx="2528611" cy="2648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tângulo 4"/>
          <p:cNvSpPr/>
          <p:nvPr/>
        </p:nvSpPr>
        <p:spPr>
          <a:xfrm>
            <a:off x="3628819" y="4690475"/>
            <a:ext cx="268535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5400" i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depois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4352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Como e Quando iniciar um relacionamento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"/>
          <p:cNvSpPr/>
          <p:nvPr/>
        </p:nvSpPr>
        <p:spPr>
          <a:xfrm>
            <a:off x="300023" y="1266570"/>
            <a:ext cx="4294445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36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2.2 Avaliar maturidade</a:t>
            </a:r>
            <a:endParaRPr lang="pt-BR" sz="36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010653" y="1951694"/>
            <a:ext cx="8133347" cy="4316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3200" b="1" dirty="0" smtClean="0">
                <a:latin typeface="Calibri Light"/>
                <a:ea typeface="Calibri"/>
                <a:cs typeface="Times New Roman"/>
              </a:rPr>
              <a:t>Determinar a maturidade, idade, padrões e limites para o início do relacionamento</a:t>
            </a:r>
            <a:endParaRPr lang="pt-BR" sz="3200" dirty="0">
              <a:ea typeface="Calibri"/>
              <a:cs typeface="Times New Roman"/>
            </a:endParaRPr>
          </a:p>
          <a:p>
            <a:r>
              <a:rPr lang="pt-BR" sz="3200" dirty="0">
                <a:latin typeface="Calibri Light"/>
                <a:ea typeface="Calibri"/>
                <a:cs typeface="Times New Roman"/>
              </a:rPr>
              <a:t>     </a:t>
            </a:r>
            <a:endParaRPr lang="pt-BR" sz="3200" dirty="0" smtClean="0">
              <a:latin typeface="Calibri Light"/>
              <a:ea typeface="Calibri"/>
              <a:cs typeface="Times New Roman"/>
            </a:endParaRPr>
          </a:p>
          <a:p>
            <a:r>
              <a:rPr lang="pt-BR" sz="3200" b="1" dirty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 </a:t>
            </a:r>
            <a:r>
              <a:rPr lang="pt-BR" sz="3200" b="1" dirty="0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   </a:t>
            </a:r>
            <a:r>
              <a:rPr lang="pt-BR" sz="3200" b="1" u="sng" dirty="0" err="1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Pv</a:t>
            </a:r>
            <a:r>
              <a:rPr lang="pt-BR" sz="3200" b="1" u="sng" dirty="0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 24.27</a:t>
            </a:r>
            <a:r>
              <a:rPr lang="pt-BR" sz="3200" dirty="0" smtClean="0">
                <a:latin typeface="Calibri Light"/>
                <a:ea typeface="Calibri"/>
                <a:cs typeface="Times New Roman"/>
              </a:rPr>
              <a:t> </a:t>
            </a:r>
            <a:r>
              <a:rPr lang="pt-BR" sz="3200" dirty="0">
                <a:latin typeface="Calibri Light"/>
                <a:ea typeface="Calibri"/>
                <a:cs typeface="Times New Roman"/>
              </a:rPr>
              <a:t>– </a:t>
            </a:r>
            <a:r>
              <a:rPr lang="pt-BR" sz="4000" i="1" dirty="0"/>
              <a:t>“</a:t>
            </a:r>
            <a:r>
              <a:rPr lang="pt-BR" sz="4000" i="1" dirty="0">
                <a:solidFill>
                  <a:srgbClr val="FF0000"/>
                </a:solidFill>
                <a:latin typeface="Arial Black" panose="020B0A04020102020204" pitchFamily="34" charset="0"/>
              </a:rPr>
              <a:t>Cuida</a:t>
            </a:r>
            <a:r>
              <a:rPr lang="pt-BR" sz="4000" i="1" dirty="0"/>
              <a:t> dos teus negócios </a:t>
            </a:r>
            <a:endParaRPr lang="pt-BR" sz="4000" i="1" dirty="0" smtClean="0"/>
          </a:p>
          <a:p>
            <a:r>
              <a:rPr lang="pt-BR" sz="4000" i="1" dirty="0" smtClean="0"/>
              <a:t>lá </a:t>
            </a:r>
            <a:r>
              <a:rPr lang="pt-BR" sz="4000" i="1" dirty="0"/>
              <a:t>fora, </a:t>
            </a:r>
            <a:r>
              <a:rPr lang="pt-BR" sz="4000" i="1" dirty="0">
                <a:solidFill>
                  <a:srgbClr val="FF0000"/>
                </a:solidFill>
                <a:latin typeface="Arial Black" panose="020B0A04020102020204" pitchFamily="34" charset="0"/>
              </a:rPr>
              <a:t>apronta</a:t>
            </a:r>
            <a:r>
              <a:rPr lang="pt-BR" sz="4000" i="1" dirty="0"/>
              <a:t> a </a:t>
            </a:r>
            <a:r>
              <a:rPr lang="pt-BR" sz="4000" i="1" dirty="0" smtClean="0"/>
              <a:t>lavoura</a:t>
            </a:r>
          </a:p>
          <a:p>
            <a:r>
              <a:rPr lang="pt-BR" sz="4000" i="1" dirty="0" smtClean="0"/>
              <a:t>no </a:t>
            </a:r>
            <a:r>
              <a:rPr lang="pt-BR" sz="4000" i="1" dirty="0"/>
              <a:t>campo, e </a:t>
            </a:r>
            <a:r>
              <a:rPr lang="pt-BR" sz="5400" i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depois</a:t>
            </a:r>
            <a:r>
              <a:rPr lang="pt-BR" sz="4000" i="1" dirty="0"/>
              <a:t> </a:t>
            </a:r>
            <a:endParaRPr lang="pt-BR" sz="4000" i="1" dirty="0" smtClean="0"/>
          </a:p>
          <a:p>
            <a:r>
              <a:rPr lang="pt-BR" sz="4000" i="1" dirty="0" smtClean="0"/>
              <a:t>edifica </a:t>
            </a:r>
            <a:r>
              <a:rPr lang="pt-BR" sz="4000" i="1" dirty="0"/>
              <a:t>a tua casa”.</a:t>
            </a:r>
            <a:endParaRPr lang="pt-BR" sz="4000" dirty="0"/>
          </a:p>
        </p:txBody>
      </p:sp>
      <p:pic>
        <p:nvPicPr>
          <p:cNvPr id="11" name="Imagem 10" descr="http://www.chamada.com.br/assets/images/artigos/quando_vira_o_senhor01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05"/>
          <a:stretch/>
        </p:blipFill>
        <p:spPr bwMode="auto">
          <a:xfrm>
            <a:off x="6362296" y="3923398"/>
            <a:ext cx="2528611" cy="2648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tângulo 4"/>
          <p:cNvSpPr/>
          <p:nvPr/>
        </p:nvSpPr>
        <p:spPr>
          <a:xfrm>
            <a:off x="3628819" y="4690475"/>
            <a:ext cx="268535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5400" i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depois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745958" y="2130878"/>
            <a:ext cx="7676147" cy="413712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dirty="0" smtClean="0">
                <a:latin typeface="Arial Black" panose="020B0A04020102020204" pitchFamily="34" charset="0"/>
              </a:rPr>
              <a:t>PROBLEMA:</a:t>
            </a:r>
          </a:p>
          <a:p>
            <a:pPr algn="ctr"/>
            <a:endParaRPr lang="pt-BR" dirty="0"/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pt-BR" sz="3600" dirty="0" smtClean="0"/>
              <a:t>PAIS QUEREM QUE PRIMEIRO OS FILHOS ENRIQUEÇAM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pt-BR" sz="3600" dirty="0" smtClean="0"/>
              <a:t>DESCONSIDERAM QUANDO SEUS CORPOS FICAM PRONTOS PARA CASAR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681350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Como e Quando iniciar um relacionamento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"/>
          <p:cNvSpPr/>
          <p:nvPr/>
        </p:nvSpPr>
        <p:spPr>
          <a:xfrm>
            <a:off x="300023" y="1266570"/>
            <a:ext cx="4294445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36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2.2 Avaliar maturidade</a:t>
            </a:r>
            <a:endParaRPr lang="pt-BR" sz="36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010653" y="1951694"/>
            <a:ext cx="8133347" cy="2623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200" b="1" dirty="0" smtClean="0">
                <a:latin typeface="Calibri Light"/>
                <a:ea typeface="Calibri"/>
                <a:cs typeface="Times New Roman"/>
              </a:rPr>
              <a:t>b. Idade para iniciar um relacionamento –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200" b="1" dirty="0" err="1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Gn</a:t>
            </a:r>
            <a:r>
              <a:rPr lang="pt-BR" sz="3200" b="1" dirty="0" smtClean="0">
                <a:solidFill>
                  <a:srgbClr val="FF0000"/>
                </a:solidFill>
                <a:latin typeface="Calibri Light"/>
                <a:ea typeface="Calibri"/>
                <a:cs typeface="Times New Roman"/>
              </a:rPr>
              <a:t> 2.24</a:t>
            </a:r>
            <a:endParaRPr lang="pt-BR" sz="3200" dirty="0">
              <a:solidFill>
                <a:srgbClr val="FF0000"/>
              </a:solidFill>
              <a:ea typeface="Calibri"/>
              <a:cs typeface="Times New Roman"/>
            </a:endParaRPr>
          </a:p>
          <a:p>
            <a:r>
              <a:rPr lang="pt-BR" sz="3200" dirty="0">
                <a:latin typeface="Calibri Light"/>
                <a:ea typeface="Calibri"/>
                <a:cs typeface="Times New Roman"/>
              </a:rPr>
              <a:t>     </a:t>
            </a:r>
            <a:endParaRPr lang="pt-BR" sz="3200" dirty="0" smtClean="0">
              <a:latin typeface="Calibri Light"/>
              <a:ea typeface="Calibri"/>
              <a:cs typeface="Times New Roman"/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pt-BR" sz="3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Pronto </a:t>
            </a:r>
            <a:r>
              <a:rPr lang="pt-BR" sz="3200" dirty="0">
                <a:solidFill>
                  <a:srgbClr val="00B050"/>
                </a:solidFill>
                <a:latin typeface="Comic Sans MS" panose="030F0702030302020204" pitchFamily="66" charset="0"/>
              </a:rPr>
              <a:t>para </a:t>
            </a:r>
            <a:r>
              <a:rPr lang="pt-BR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“deixar”</a:t>
            </a:r>
            <a:r>
              <a:rPr lang="pt-BR" sz="3200" dirty="0">
                <a:solidFill>
                  <a:srgbClr val="00B050"/>
                </a:solidFill>
                <a:latin typeface="Comic Sans MS" panose="030F0702030302020204" pitchFamily="66" charset="0"/>
              </a:rPr>
              <a:t>?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pt-BR" sz="3200" dirty="0">
                <a:solidFill>
                  <a:srgbClr val="00B050"/>
                </a:solidFill>
                <a:latin typeface="Comic Sans MS" panose="030F0702030302020204" pitchFamily="66" charset="0"/>
              </a:rPr>
              <a:t>Pronto para </a:t>
            </a:r>
            <a:r>
              <a:rPr lang="pt-BR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“unir</a:t>
            </a:r>
            <a:r>
              <a:rPr lang="pt-BR" sz="32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”</a:t>
            </a:r>
            <a:r>
              <a:rPr lang="pt-BR" sz="3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?</a:t>
            </a:r>
            <a:endParaRPr lang="pt-BR" sz="32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1" name="Imagem 10" descr="http://www.chamada.com.br/assets/images/artigos/quando_vira_o_senhor01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05"/>
          <a:stretch/>
        </p:blipFill>
        <p:spPr bwMode="auto">
          <a:xfrm>
            <a:off x="6362296" y="3923398"/>
            <a:ext cx="2528611" cy="2648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27208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Como e Quando iniciar um relacionamento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"/>
          <p:cNvSpPr/>
          <p:nvPr/>
        </p:nvSpPr>
        <p:spPr>
          <a:xfrm>
            <a:off x="300023" y="1266570"/>
            <a:ext cx="4294445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36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2.2 Avaliar maturidade</a:t>
            </a:r>
            <a:endParaRPr lang="pt-BR" sz="36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010653" y="1951694"/>
            <a:ext cx="8133347" cy="1638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200" b="1" dirty="0" smtClean="0">
                <a:latin typeface="Calibri Light"/>
                <a:ea typeface="Calibri"/>
                <a:cs typeface="Times New Roman"/>
              </a:rPr>
              <a:t>b. Idade para iniciar um relacionamento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latin typeface="Calibri Light"/>
                <a:ea typeface="Calibri"/>
                <a:cs typeface="Times New Roman"/>
              </a:rPr>
              <a:t>     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pt-BR" sz="3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3 Decisões mais importantes para vida</a:t>
            </a:r>
            <a:endParaRPr lang="pt-BR" sz="32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1" name="Imagem 10" descr="http://www.chamada.com.br/assets/images/artigos/quando_vira_o_senhor01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05"/>
          <a:stretch/>
        </p:blipFill>
        <p:spPr bwMode="auto">
          <a:xfrm>
            <a:off x="6362296" y="3923398"/>
            <a:ext cx="2528611" cy="2648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55575" y="3755229"/>
            <a:ext cx="1408530" cy="232012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pt-BR" altLang="pt-BR" sz="9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shley Crawford" charset="0"/>
                <a:cs typeface="Arial" pitchFamily="34" charset="0"/>
              </a:rPr>
              <a:t>M</a:t>
            </a:r>
            <a:endParaRPr kumimoji="0" lang="pt-BR" altLang="pt-BR" sz="9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564105" y="3755228"/>
            <a:ext cx="4798191" cy="232012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BR" alt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1. Quem é meu </a:t>
            </a:r>
            <a:r>
              <a:rPr kumimoji="0" lang="pt-BR" altLang="pt-B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cs typeface="Arial" pitchFamily="34" charset="0"/>
              </a:rPr>
              <a:t>Mestre</a:t>
            </a:r>
            <a:r>
              <a:rPr kumimoji="0" lang="pt-BR" alt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?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BR" alt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2. Qual a minha </a:t>
            </a:r>
            <a:r>
              <a:rPr lang="pt-BR" altLang="pt-BR" sz="2800" b="1" dirty="0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M</a:t>
            </a:r>
            <a:r>
              <a:rPr kumimoji="0" lang="pt-BR" altLang="pt-B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cs typeface="Arial" pitchFamily="34" charset="0"/>
              </a:rPr>
              <a:t>issão</a:t>
            </a:r>
            <a:r>
              <a:rPr kumimoji="0" lang="pt-BR" alt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?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BR" alt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3. Com quem será meu </a:t>
            </a:r>
            <a:r>
              <a:rPr kumimoji="0" lang="pt-BR" altLang="pt-B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cs typeface="Arial" pitchFamily="34" charset="0"/>
              </a:rPr>
              <a:t>Matrimônio</a:t>
            </a:r>
            <a:r>
              <a:rPr kumimoji="0" lang="pt-BR" alt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?</a:t>
            </a:r>
            <a:endParaRPr kumimoji="0" lang="pt-BR" altLang="pt-B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609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25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50"/>
                            </p:stCondLst>
                            <p:childTnLst>
                              <p:par>
                                <p:cTn id="2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12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25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animBg="1"/>
      <p:bldP spid="7" grpId="0" uiExpand="1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Como e Quando iniciar um relacionamento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"/>
          <p:cNvSpPr/>
          <p:nvPr/>
        </p:nvSpPr>
        <p:spPr>
          <a:xfrm>
            <a:off x="300023" y="1266570"/>
            <a:ext cx="4294445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36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2.2 Avaliar maturidade</a:t>
            </a:r>
            <a:endParaRPr lang="pt-BR" sz="36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010653" y="1951694"/>
            <a:ext cx="8133347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200" b="1" dirty="0" smtClean="0">
                <a:latin typeface="Calibri Light"/>
                <a:ea typeface="Calibri"/>
                <a:cs typeface="Times New Roman"/>
              </a:rPr>
              <a:t>c. A hora certa requer...</a:t>
            </a:r>
          </a:p>
        </p:txBody>
      </p:sp>
      <p:sp>
        <p:nvSpPr>
          <p:cNvPr id="6" name="Retângulo 5"/>
          <p:cNvSpPr/>
          <p:nvPr/>
        </p:nvSpPr>
        <p:spPr>
          <a:xfrm>
            <a:off x="307974" y="2839960"/>
            <a:ext cx="7969751" cy="3780907"/>
          </a:xfrm>
          <a:prstGeom prst="rect">
            <a:avLst/>
          </a:prstGeom>
          <a:ln>
            <a:noFill/>
          </a:ln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ü"/>
            </a:pPr>
            <a:r>
              <a:rPr lang="pt-BR" sz="3200" dirty="0">
                <a:solidFill>
                  <a:schemeClr val="accent2">
                    <a:lumMod val="50000"/>
                  </a:schemeClr>
                </a:solidFill>
                <a:ea typeface="Calibri"/>
                <a:cs typeface="Arial"/>
              </a:rPr>
              <a:t>Propósito definido para a vida;</a:t>
            </a:r>
            <a:endParaRPr lang="pt-BR" sz="3200" dirty="0">
              <a:solidFill>
                <a:schemeClr val="accent2">
                  <a:lumMod val="50000"/>
                </a:schemeClr>
              </a:solidFill>
              <a:ea typeface="Calibri"/>
              <a:cs typeface="Times New Roman"/>
            </a:endParaRP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ü"/>
            </a:pPr>
            <a:r>
              <a:rPr lang="pt-BR" sz="3200" dirty="0">
                <a:solidFill>
                  <a:schemeClr val="accent2">
                    <a:lumMod val="50000"/>
                  </a:schemeClr>
                </a:solidFill>
                <a:ea typeface="Calibri"/>
                <a:cs typeface="Arial"/>
              </a:rPr>
              <a:t>Decisões mais importantes da vida encaminhadas;</a:t>
            </a:r>
            <a:endParaRPr lang="pt-BR" sz="3200" dirty="0">
              <a:solidFill>
                <a:schemeClr val="accent2">
                  <a:lumMod val="50000"/>
                </a:schemeClr>
              </a:solidFill>
              <a:ea typeface="Calibri"/>
              <a:cs typeface="Times New Roman"/>
            </a:endParaRP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ü"/>
            </a:pPr>
            <a:r>
              <a:rPr lang="pt-BR" sz="3200" dirty="0">
                <a:solidFill>
                  <a:schemeClr val="accent2">
                    <a:lumMod val="50000"/>
                  </a:schemeClr>
                </a:solidFill>
                <a:ea typeface="Calibri"/>
                <a:cs typeface="Arial"/>
              </a:rPr>
              <a:t>Responsabilidade no cumprimento </a:t>
            </a:r>
            <a:endParaRPr lang="pt-BR" sz="3200" dirty="0" smtClean="0">
              <a:solidFill>
                <a:schemeClr val="accent2">
                  <a:lumMod val="50000"/>
                </a:schemeClr>
              </a:solidFill>
              <a:ea typeface="Calibri"/>
              <a:cs typeface="Arial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</a:pPr>
            <a:r>
              <a:rPr lang="pt-BR" sz="3200" dirty="0" smtClean="0">
                <a:solidFill>
                  <a:schemeClr val="accent2">
                    <a:lumMod val="50000"/>
                  </a:schemeClr>
                </a:solidFill>
                <a:ea typeface="Calibri"/>
                <a:cs typeface="Arial"/>
              </a:rPr>
              <a:t>     dos </a:t>
            </a:r>
            <a:r>
              <a:rPr lang="pt-BR" sz="3200" dirty="0">
                <a:solidFill>
                  <a:schemeClr val="accent2">
                    <a:lumMod val="50000"/>
                  </a:schemeClr>
                </a:solidFill>
                <a:ea typeface="Calibri"/>
                <a:cs typeface="Arial"/>
              </a:rPr>
              <a:t>princípios bíblicos;</a:t>
            </a:r>
            <a:endParaRPr lang="pt-BR" sz="3200" dirty="0">
              <a:solidFill>
                <a:schemeClr val="accent2">
                  <a:lumMod val="50000"/>
                </a:schemeClr>
              </a:solidFill>
              <a:ea typeface="Calibri"/>
              <a:cs typeface="Times New Roman"/>
            </a:endParaRP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ü"/>
            </a:pPr>
            <a:r>
              <a:rPr lang="pt-BR" sz="3200" dirty="0">
                <a:solidFill>
                  <a:schemeClr val="accent2">
                    <a:lumMod val="50000"/>
                  </a:schemeClr>
                </a:solidFill>
                <a:ea typeface="Calibri"/>
                <a:cs typeface="Arial"/>
              </a:rPr>
              <a:t>Respeito para cuidar de si </a:t>
            </a:r>
            <a:endParaRPr lang="pt-BR" sz="3200" dirty="0" smtClean="0">
              <a:solidFill>
                <a:schemeClr val="accent2">
                  <a:lumMod val="50000"/>
                </a:schemeClr>
              </a:solidFill>
              <a:ea typeface="Calibri"/>
              <a:cs typeface="Arial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</a:pPr>
            <a:r>
              <a:rPr lang="pt-BR" sz="3200" dirty="0">
                <a:solidFill>
                  <a:schemeClr val="accent2">
                    <a:lumMod val="50000"/>
                  </a:schemeClr>
                </a:solidFill>
                <a:ea typeface="Calibri"/>
                <a:cs typeface="Arial"/>
              </a:rPr>
              <a:t> </a:t>
            </a:r>
            <a:r>
              <a:rPr lang="pt-BR" sz="3200" dirty="0" smtClean="0">
                <a:solidFill>
                  <a:schemeClr val="accent2">
                    <a:lumMod val="50000"/>
                  </a:schemeClr>
                </a:solidFill>
                <a:ea typeface="Calibri"/>
                <a:cs typeface="Arial"/>
              </a:rPr>
              <a:t>    mesmo</a:t>
            </a:r>
            <a:r>
              <a:rPr lang="pt-BR" sz="3200" dirty="0">
                <a:solidFill>
                  <a:schemeClr val="accent2">
                    <a:lumMod val="50000"/>
                  </a:schemeClr>
                </a:solidFill>
                <a:ea typeface="Calibri"/>
                <a:cs typeface="Arial"/>
              </a:rPr>
              <a:t>, </a:t>
            </a:r>
            <a:r>
              <a:rPr lang="pt-BR" sz="3200" dirty="0" smtClean="0">
                <a:solidFill>
                  <a:schemeClr val="accent2">
                    <a:lumMod val="50000"/>
                  </a:schemeClr>
                </a:solidFill>
                <a:ea typeface="Calibri"/>
                <a:cs typeface="Arial"/>
              </a:rPr>
              <a:t>e </a:t>
            </a:r>
            <a:r>
              <a:rPr lang="pt-BR" sz="3200" dirty="0">
                <a:solidFill>
                  <a:schemeClr val="accent2">
                    <a:lumMod val="50000"/>
                  </a:schemeClr>
                </a:solidFill>
                <a:ea typeface="Calibri"/>
                <a:cs typeface="Arial"/>
              </a:rPr>
              <a:t>do próximo(a);</a:t>
            </a:r>
            <a:endParaRPr lang="pt-BR" sz="3200" dirty="0">
              <a:solidFill>
                <a:schemeClr val="accent2">
                  <a:lumMod val="50000"/>
                </a:schemeClr>
              </a:solidFill>
              <a:ea typeface="Calibri"/>
              <a:cs typeface="Times New Roman"/>
            </a:endParaRPr>
          </a:p>
        </p:txBody>
      </p:sp>
      <p:pic>
        <p:nvPicPr>
          <p:cNvPr id="11" name="Imagem 10" descr="http://www.chamada.com.br/assets/images/artigos/quando_vira_o_senhor01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05"/>
          <a:stretch/>
        </p:blipFill>
        <p:spPr bwMode="auto">
          <a:xfrm>
            <a:off x="6362296" y="3923398"/>
            <a:ext cx="2528611" cy="2648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84155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Como e Quando iniciar um relacionamento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"/>
          <p:cNvSpPr/>
          <p:nvPr/>
        </p:nvSpPr>
        <p:spPr>
          <a:xfrm>
            <a:off x="300023" y="1266570"/>
            <a:ext cx="4294445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3600" b="1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2.2 Avaliar maturidade</a:t>
            </a:r>
            <a:endParaRPr lang="pt-BR" sz="36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010653" y="1951694"/>
            <a:ext cx="8133347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200" b="1" dirty="0" smtClean="0">
                <a:latin typeface="Calibri Light"/>
                <a:ea typeface="Calibri"/>
                <a:cs typeface="Times New Roman"/>
              </a:rPr>
              <a:t>c. A hora certa requer...</a:t>
            </a:r>
          </a:p>
        </p:txBody>
      </p:sp>
      <p:sp>
        <p:nvSpPr>
          <p:cNvPr id="6" name="Retângulo 5"/>
          <p:cNvSpPr/>
          <p:nvPr/>
        </p:nvSpPr>
        <p:spPr>
          <a:xfrm>
            <a:off x="307974" y="2839960"/>
            <a:ext cx="7969751" cy="3539430"/>
          </a:xfrm>
          <a:prstGeom prst="rect">
            <a:avLst/>
          </a:prstGeom>
          <a:ln>
            <a:noFill/>
          </a:ln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t-BR" sz="3200" dirty="0">
                <a:solidFill>
                  <a:schemeClr val="accent2">
                    <a:lumMod val="50000"/>
                  </a:schemeClr>
                </a:solidFill>
              </a:rPr>
              <a:t>Amor “</a:t>
            </a:r>
            <a:r>
              <a:rPr lang="pt-BR" sz="3200" dirty="0" err="1">
                <a:solidFill>
                  <a:schemeClr val="accent2">
                    <a:lumMod val="50000"/>
                  </a:schemeClr>
                </a:solidFill>
              </a:rPr>
              <a:t>agápe</a:t>
            </a:r>
            <a:r>
              <a:rPr lang="pt-BR" sz="3200" dirty="0">
                <a:solidFill>
                  <a:schemeClr val="accent2">
                    <a:lumMod val="50000"/>
                  </a:schemeClr>
                </a:solidFill>
              </a:rPr>
              <a:t>”, como única forma de amar;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t-BR" sz="3200" dirty="0">
                <a:solidFill>
                  <a:schemeClr val="accent2">
                    <a:lumMod val="50000"/>
                  </a:schemeClr>
                </a:solidFill>
              </a:rPr>
              <a:t>Disposição em firmar um compromisso com a/o namorada(o) e seus pais ;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t-BR" sz="3200" dirty="0">
                <a:solidFill>
                  <a:schemeClr val="accent2">
                    <a:lumMod val="50000"/>
                  </a:schemeClr>
                </a:solidFill>
              </a:rPr>
              <a:t>Condições financeiras;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t-BR" sz="3200" dirty="0">
                <a:solidFill>
                  <a:schemeClr val="accent2">
                    <a:lumMod val="50000"/>
                  </a:schemeClr>
                </a:solidFill>
              </a:rPr>
              <a:t>Interesse em ter conselheiros </a:t>
            </a:r>
            <a:endParaRPr lang="pt-BR" sz="32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pt-BR" sz="32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pt-BR" sz="3200" dirty="0" smtClean="0">
                <a:solidFill>
                  <a:schemeClr val="accent2">
                    <a:lumMod val="50000"/>
                  </a:schemeClr>
                </a:solidFill>
              </a:rPr>
              <a:t>    cristãos </a:t>
            </a:r>
            <a:r>
              <a:rPr lang="pt-BR" sz="3200" dirty="0">
                <a:solidFill>
                  <a:schemeClr val="accent2">
                    <a:lumMod val="50000"/>
                  </a:schemeClr>
                </a:solidFill>
              </a:rPr>
              <a:t>e bíblicos com quem </a:t>
            </a:r>
            <a:endParaRPr lang="pt-BR" sz="32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pt-BR" sz="32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pt-BR" sz="3200" dirty="0" smtClean="0">
                <a:solidFill>
                  <a:schemeClr val="accent2">
                    <a:lumMod val="50000"/>
                  </a:schemeClr>
                </a:solidFill>
              </a:rPr>
              <a:t>    dividir </a:t>
            </a:r>
            <a:r>
              <a:rPr lang="pt-BR" sz="3200" dirty="0">
                <a:solidFill>
                  <a:schemeClr val="accent2">
                    <a:lumMod val="50000"/>
                  </a:schemeClr>
                </a:solidFill>
              </a:rPr>
              <a:t>o relacionamento.</a:t>
            </a:r>
          </a:p>
        </p:txBody>
      </p:sp>
      <p:pic>
        <p:nvPicPr>
          <p:cNvPr id="11" name="Imagem 10" descr="http://www.chamada.com.br/assets/images/artigos/quando_vira_o_senhor01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05"/>
          <a:stretch/>
        </p:blipFill>
        <p:spPr bwMode="auto">
          <a:xfrm>
            <a:off x="6362296" y="3923398"/>
            <a:ext cx="2528611" cy="2648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89339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2800" dirty="0" smtClean="0">
                <a:latin typeface="Arial Rounded MT Bold" panose="020F0704030504030204" pitchFamily="34" charset="0"/>
              </a:rPr>
              <a:t>Que tipo de relacionamento o casal deve ter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60375" y="1518560"/>
            <a:ext cx="5751093" cy="3115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3200" b="1" dirty="0" smtClean="0">
                <a:solidFill>
                  <a:srgbClr val="C00000"/>
                </a:solidFill>
                <a:latin typeface="Calibri Light"/>
                <a:ea typeface="Calibri"/>
                <a:cs typeface="Times New Roman"/>
              </a:rPr>
              <a:t>Família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endParaRPr lang="pt-BR" sz="3200" dirty="0">
              <a:ea typeface="Calibri"/>
              <a:cs typeface="Times New Roman"/>
            </a:endParaRP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t-BR" sz="3200" dirty="0"/>
              <a:t>Seguir regras dos pais (horários, </a:t>
            </a:r>
            <a:r>
              <a:rPr lang="pt-BR" sz="3200" dirty="0" err="1"/>
              <a:t>etc</a:t>
            </a:r>
            <a:r>
              <a:rPr lang="pt-BR" sz="3200" dirty="0"/>
              <a:t>)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t-BR" sz="3200" dirty="0"/>
              <a:t>Tempo de conversa e conselhos da família</a:t>
            </a:r>
          </a:p>
        </p:txBody>
      </p:sp>
      <p:pic>
        <p:nvPicPr>
          <p:cNvPr id="11" name="Imagem 10" descr="http://todateen.uol.com.br/tt/wp-content/uploads/posts-astrallove/papobff/familia.jpe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430" y="1296687"/>
            <a:ext cx="3798570" cy="5031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3661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2800" dirty="0" smtClean="0">
                <a:latin typeface="Arial Rounded MT Bold" panose="020F0704030504030204" pitchFamily="34" charset="0"/>
              </a:rPr>
              <a:t>Que tipo de relacionamento o casal deve ter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60375" y="1518560"/>
            <a:ext cx="5751093" cy="3608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200" b="1" dirty="0" smtClean="0">
                <a:solidFill>
                  <a:srgbClr val="C00000"/>
                </a:solidFill>
                <a:latin typeface="Calibri Light"/>
                <a:ea typeface="Calibri"/>
                <a:cs typeface="Times New Roman"/>
              </a:rPr>
              <a:t>b. Igreja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endParaRPr lang="pt-BR" sz="3200" dirty="0">
              <a:ea typeface="Calibri"/>
              <a:cs typeface="Times New Roman"/>
            </a:endParaRP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t-BR" sz="3200" dirty="0" smtClean="0"/>
              <a:t>Submissão </a:t>
            </a:r>
            <a:r>
              <a:rPr lang="pt-BR" sz="3200" dirty="0"/>
              <a:t>à autoridade eclesiástica e ministérios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t-BR" sz="3200" dirty="0" smtClean="0"/>
              <a:t>Um </a:t>
            </a:r>
            <a:r>
              <a:rPr lang="pt-BR" sz="3200" dirty="0"/>
              <a:t>meio de prestação de contas (convivência com o grupo)</a:t>
            </a:r>
          </a:p>
        </p:txBody>
      </p:sp>
      <p:pic>
        <p:nvPicPr>
          <p:cNvPr id="11" name="Imagem 10" descr="http://todateen.uol.com.br/tt/wp-content/uploads/posts-astrallove/papobff/familia.jpe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430" y="1296687"/>
            <a:ext cx="3798570" cy="5031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4123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2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charRg st="12" end="6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charRg st="12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charRg st="12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62" end="1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charRg st="62" end="1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charRg st="62" end="1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charRg st="62" end="1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2800" dirty="0" smtClean="0">
                <a:latin typeface="Arial Rounded MT Bold" panose="020F0704030504030204" pitchFamily="34" charset="0"/>
              </a:rPr>
              <a:t>Que tipo de relacionamento o casal deve ter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60375" y="1518560"/>
            <a:ext cx="5751093" cy="3608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200" b="1" dirty="0" smtClean="0">
                <a:solidFill>
                  <a:srgbClr val="C00000"/>
                </a:solidFill>
                <a:latin typeface="Calibri Light"/>
                <a:ea typeface="Calibri"/>
                <a:cs typeface="Times New Roman"/>
              </a:rPr>
              <a:t>C. Entre casal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endParaRPr lang="pt-BR" sz="3200" dirty="0">
              <a:ea typeface="Calibri"/>
              <a:cs typeface="Times New Roman"/>
            </a:endParaRP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t-BR" sz="3200" dirty="0" smtClean="0"/>
              <a:t>Conversar </a:t>
            </a:r>
            <a:r>
              <a:rPr lang="pt-BR" sz="3200" dirty="0"/>
              <a:t>muito para </a:t>
            </a:r>
            <a:endParaRPr lang="pt-BR" sz="3200" dirty="0" smtClean="0"/>
          </a:p>
          <a:p>
            <a:pPr lvl="0"/>
            <a:r>
              <a:rPr lang="pt-BR" sz="3200" dirty="0"/>
              <a:t> </a:t>
            </a:r>
            <a:r>
              <a:rPr lang="pt-BR" sz="3200" dirty="0" smtClean="0"/>
              <a:t>    formatar </a:t>
            </a:r>
            <a:r>
              <a:rPr lang="pt-BR" sz="3200" dirty="0"/>
              <a:t>uma </a:t>
            </a:r>
            <a:r>
              <a:rPr lang="pt-BR" sz="3200" dirty="0" smtClean="0"/>
              <a:t>cultura</a:t>
            </a:r>
          </a:p>
          <a:p>
            <a:pPr lvl="0"/>
            <a:r>
              <a:rPr lang="pt-BR" sz="3200"/>
              <a:t> </a:t>
            </a:r>
            <a:r>
              <a:rPr lang="pt-BR" sz="3200" smtClean="0"/>
              <a:t>    </a:t>
            </a:r>
            <a:r>
              <a:rPr lang="pt-BR" sz="3200" dirty="0"/>
              <a:t>como casal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t-BR" sz="3200" dirty="0" smtClean="0"/>
              <a:t>Estabelecer </a:t>
            </a:r>
            <a:r>
              <a:rPr lang="pt-BR" sz="3200" dirty="0"/>
              <a:t>limites de </a:t>
            </a:r>
            <a:endParaRPr lang="pt-BR" sz="3200" dirty="0" smtClean="0"/>
          </a:p>
          <a:p>
            <a:pPr lvl="0"/>
            <a:r>
              <a:rPr lang="pt-BR" sz="3200" dirty="0"/>
              <a:t> </a:t>
            </a:r>
            <a:r>
              <a:rPr lang="pt-BR" sz="3200" dirty="0" smtClean="0"/>
              <a:t>    contato </a:t>
            </a:r>
            <a:r>
              <a:rPr lang="pt-BR" sz="3200" dirty="0"/>
              <a:t>físico</a:t>
            </a:r>
          </a:p>
        </p:txBody>
      </p:sp>
      <p:pic>
        <p:nvPicPr>
          <p:cNvPr id="11" name="Imagem 10" descr="http://todateen.uol.com.br/tt/wp-content/uploads/posts-astrallove/papobff/familia.jpe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430" y="1296687"/>
            <a:ext cx="3798570" cy="5031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66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 smtClean="0">
                <a:latin typeface="Arial Rounded MT Bold" panose="020F0704030504030204" pitchFamily="34" charset="0"/>
              </a:rPr>
              <a:t>Noivado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pic>
        <p:nvPicPr>
          <p:cNvPr id="21506" name="Picture 2" descr="http://www.comunidadefanuel.com.br/wp-content/uploads/2015/05/mensagens-para-noivado-um-momento-especial-fo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1678"/>
            <a:ext cx="9144000" cy="5676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460375" y="1181678"/>
            <a:ext cx="8276531" cy="1911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200" b="1" dirty="0" smtClean="0">
                <a:solidFill>
                  <a:srgbClr val="FFFF00"/>
                </a:solidFill>
                <a:latin typeface="Calibri Light"/>
                <a:ea typeface="Calibri"/>
                <a:cs typeface="Times New Roman"/>
              </a:rPr>
              <a:t>a. Quando Inicia</a:t>
            </a:r>
            <a:endParaRPr lang="pt-BR" sz="3200" dirty="0">
              <a:solidFill>
                <a:srgbClr val="FFFF00"/>
              </a:solidFill>
              <a:ea typeface="Calibri"/>
              <a:cs typeface="Times New Roman"/>
            </a:endParaRP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chemeClr val="bg1"/>
                </a:solidFill>
              </a:rPr>
              <a:t>No </a:t>
            </a:r>
            <a:r>
              <a:rPr lang="pt-BR" sz="2800" dirty="0">
                <a:solidFill>
                  <a:schemeClr val="bg1"/>
                </a:solidFill>
              </a:rPr>
              <a:t>inicio do relacionamento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chemeClr val="bg1"/>
                </a:solidFill>
              </a:rPr>
              <a:t>O </a:t>
            </a:r>
            <a:r>
              <a:rPr lang="pt-BR" sz="2800" dirty="0">
                <a:solidFill>
                  <a:schemeClr val="bg1"/>
                </a:solidFill>
              </a:rPr>
              <a:t>que acontece depois é uma organização de datas e planos</a:t>
            </a:r>
          </a:p>
        </p:txBody>
      </p:sp>
      <p:sp>
        <p:nvSpPr>
          <p:cNvPr id="10" name="Retângulo 9"/>
          <p:cNvSpPr/>
          <p:nvPr/>
        </p:nvSpPr>
        <p:spPr>
          <a:xfrm>
            <a:off x="307975" y="4320953"/>
            <a:ext cx="8276531" cy="2342821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200" b="1" dirty="0" smtClean="0">
                <a:solidFill>
                  <a:srgbClr val="FFFF00"/>
                </a:solidFill>
                <a:latin typeface="Calibri Light"/>
                <a:ea typeface="Calibri"/>
                <a:cs typeface="Times New Roman"/>
              </a:rPr>
              <a:t>b. Como proceder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1"/>
                </a:solidFill>
              </a:rPr>
              <a:t>Fazer contato com igreja com 1 ano de antecedência da data prévia da cerimônia de casamento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1"/>
                </a:solidFill>
              </a:rPr>
              <a:t>O Ministério de Família (que hoje ainda não tem esta área) oferecerá </a:t>
            </a:r>
            <a:r>
              <a:rPr lang="pt-BR" sz="2800" dirty="0" smtClean="0">
                <a:solidFill>
                  <a:schemeClr val="bg1"/>
                </a:solidFill>
              </a:rPr>
              <a:t>acompanhamento</a:t>
            </a:r>
            <a:endParaRPr lang="pt-B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673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7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charRg st="17" end="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charRg st="17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charRg st="17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5" end="10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charRg st="45" end="10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charRg st="45" end="10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charRg st="45" end="10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latin typeface="Arial Rounded MT Bold" panose="020F0704030504030204" pitchFamily="34" charset="0"/>
              </a:rPr>
              <a:t>Confissões: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92664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853" y="4547505"/>
            <a:ext cx="3509530" cy="2368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-2147" y="975592"/>
            <a:ext cx="9146147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dirty="0"/>
              <a:t>1 – Cremos que a autoridade das Escrituras supera em todos os aspectos as práticas culturais quando o assunto é namoro. </a:t>
            </a:r>
            <a:endParaRPr lang="pt-BR" sz="2200" dirty="0" smtClean="0"/>
          </a:p>
          <a:p>
            <a:endParaRPr lang="pt-BR" sz="2200" dirty="0"/>
          </a:p>
          <a:p>
            <a:r>
              <a:rPr lang="pt-BR" sz="2200" dirty="0"/>
              <a:t> </a:t>
            </a:r>
            <a:r>
              <a:rPr lang="pt-BR" sz="2200" dirty="0" smtClean="0"/>
              <a:t>2 </a:t>
            </a:r>
            <a:r>
              <a:rPr lang="pt-BR" sz="2200" dirty="0"/>
              <a:t>– Cremos que a igreja não deve incentivar os solteiros ao namoro, mas a buscarem o inicio de um relacionamento quando estiverem prontos para assumir um compromisso que vise o casamento</a:t>
            </a:r>
            <a:r>
              <a:rPr lang="pt-BR" sz="2200" dirty="0" smtClean="0"/>
              <a:t>.</a:t>
            </a:r>
          </a:p>
          <a:p>
            <a:endParaRPr lang="pt-BR" sz="2200" dirty="0"/>
          </a:p>
          <a:p>
            <a:r>
              <a:rPr lang="pt-BR" sz="2200" dirty="0"/>
              <a:t> </a:t>
            </a:r>
            <a:r>
              <a:rPr lang="pt-BR" sz="2200" dirty="0" smtClean="0"/>
              <a:t>3 </a:t>
            </a:r>
            <a:r>
              <a:rPr lang="pt-BR" sz="2200" dirty="0"/>
              <a:t>- Cremos que os pais exercem uma autoridade, delegada por Deus, sobre os filhos solteiros, e que devem levá-los a participarem ativamente em todas as decisões de seus filhos concernentes à escolha de um futuro cônjuge. </a:t>
            </a:r>
            <a:endParaRPr lang="pt-BR" sz="2200" dirty="0" smtClean="0"/>
          </a:p>
          <a:p>
            <a:endParaRPr lang="pt-BR" sz="2200" dirty="0"/>
          </a:p>
        </p:txBody>
      </p:sp>
      <p:sp>
        <p:nvSpPr>
          <p:cNvPr id="4" name="Retângulo 3"/>
          <p:cNvSpPr/>
          <p:nvPr/>
        </p:nvSpPr>
        <p:spPr>
          <a:xfrm>
            <a:off x="40821" y="4482615"/>
            <a:ext cx="5712032" cy="1785104"/>
          </a:xfrm>
          <a:prstGeom prst="rect">
            <a:avLst/>
          </a:prstGeom>
          <a:ln>
            <a:noFill/>
          </a:ln>
          <a:effectLst>
            <a:softEdge rad="3175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pt-BR" sz="2200" dirty="0">
                <a:solidFill>
                  <a:prstClr val="black"/>
                </a:solidFill>
              </a:rPr>
              <a:t> 4 – Cremos que sendo o casamento um </a:t>
            </a:r>
          </a:p>
          <a:p>
            <a:pPr lvl="0"/>
            <a:r>
              <a:rPr lang="pt-BR" sz="2200" dirty="0">
                <a:solidFill>
                  <a:prstClr val="black"/>
                </a:solidFill>
              </a:rPr>
              <a:t>sacramento da igreja, ela participa ativamente </a:t>
            </a:r>
            <a:r>
              <a:rPr lang="pt-BR" sz="2200" dirty="0" smtClean="0">
                <a:solidFill>
                  <a:prstClr val="black"/>
                </a:solidFill>
              </a:rPr>
              <a:t>da  </a:t>
            </a:r>
            <a:r>
              <a:rPr lang="pt-BR" sz="2200" dirty="0">
                <a:solidFill>
                  <a:prstClr val="black"/>
                </a:solidFill>
              </a:rPr>
              <a:t>instrução e conselhos dos solteiros </a:t>
            </a:r>
            <a:r>
              <a:rPr lang="pt-BR" sz="2200" dirty="0" smtClean="0">
                <a:solidFill>
                  <a:prstClr val="black"/>
                </a:solidFill>
              </a:rPr>
              <a:t>quanto</a:t>
            </a:r>
          </a:p>
          <a:p>
            <a:pPr lvl="0"/>
            <a:r>
              <a:rPr lang="pt-BR" sz="2200" dirty="0" smtClean="0">
                <a:solidFill>
                  <a:prstClr val="black"/>
                </a:solidFill>
              </a:rPr>
              <a:t>às suas </a:t>
            </a:r>
            <a:r>
              <a:rPr lang="pt-BR" sz="2200" dirty="0">
                <a:solidFill>
                  <a:prstClr val="black"/>
                </a:solidFill>
              </a:rPr>
              <a:t>escolhas futuros relacionadas ao matrimônio.</a:t>
            </a:r>
            <a:endParaRPr lang="pt-BR" sz="2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506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1952</TotalTime>
  <Words>1293</Words>
  <Application>Microsoft Office PowerPoint</Application>
  <PresentationFormat>Apresentação na tela (4:3)</PresentationFormat>
  <Paragraphs>202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35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User</cp:lastModifiedBy>
  <cp:revision>169</cp:revision>
  <dcterms:created xsi:type="dcterms:W3CDTF">2015-03-06T10:45:28Z</dcterms:created>
  <dcterms:modified xsi:type="dcterms:W3CDTF">2015-08-13T19:25:55Z</dcterms:modified>
</cp:coreProperties>
</file>